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modernComment_116_6E40DFD1.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3" r:id="rId1"/>
  </p:sldMasterIdLst>
  <p:notesMasterIdLst>
    <p:notesMasterId r:id="rId4"/>
  </p:notesMasterIdLst>
  <p:handoutMasterIdLst>
    <p:handoutMasterId r:id="rId5"/>
  </p:handoutMasterIdLst>
  <p:sldIdLst>
    <p:sldId id="278" r:id="rId2"/>
    <p:sldId id="279" r:id="rId3"/>
  </p:sldIdLst>
  <p:sldSz cx="32918400" cy="43891200"/>
  <p:notesSz cx="6858000" cy="9144000"/>
  <p:defaultTextStyle>
    <a:defPPr>
      <a:defRPr lang="en-US"/>
    </a:defPPr>
    <a:lvl1pPr marL="0" algn="l" defTabSz="3250554" rtl="0" eaLnBrk="1" latinLnBrk="0" hangingPunct="1">
      <a:defRPr sz="6400" kern="1200">
        <a:solidFill>
          <a:schemeClr val="tx1"/>
        </a:solidFill>
        <a:latin typeface="+mn-lt"/>
        <a:ea typeface="+mn-ea"/>
        <a:cs typeface="+mn-cs"/>
      </a:defRPr>
    </a:lvl1pPr>
    <a:lvl2pPr marL="1625279" algn="l" defTabSz="3250554" rtl="0" eaLnBrk="1" latinLnBrk="0" hangingPunct="1">
      <a:defRPr sz="6400" kern="1200">
        <a:solidFill>
          <a:schemeClr val="tx1"/>
        </a:solidFill>
        <a:latin typeface="+mn-lt"/>
        <a:ea typeface="+mn-ea"/>
        <a:cs typeface="+mn-cs"/>
      </a:defRPr>
    </a:lvl2pPr>
    <a:lvl3pPr marL="3250554" algn="l" defTabSz="3250554" rtl="0" eaLnBrk="1" latinLnBrk="0" hangingPunct="1">
      <a:defRPr sz="6400" kern="1200">
        <a:solidFill>
          <a:schemeClr val="tx1"/>
        </a:solidFill>
        <a:latin typeface="+mn-lt"/>
        <a:ea typeface="+mn-ea"/>
        <a:cs typeface="+mn-cs"/>
      </a:defRPr>
    </a:lvl3pPr>
    <a:lvl4pPr marL="4875826" algn="l" defTabSz="3250554" rtl="0" eaLnBrk="1" latinLnBrk="0" hangingPunct="1">
      <a:defRPr sz="6400" kern="1200">
        <a:solidFill>
          <a:schemeClr val="tx1"/>
        </a:solidFill>
        <a:latin typeface="+mn-lt"/>
        <a:ea typeface="+mn-ea"/>
        <a:cs typeface="+mn-cs"/>
      </a:defRPr>
    </a:lvl4pPr>
    <a:lvl5pPr marL="6501105" algn="l" defTabSz="3250554" rtl="0" eaLnBrk="1" latinLnBrk="0" hangingPunct="1">
      <a:defRPr sz="6400" kern="1200">
        <a:solidFill>
          <a:schemeClr val="tx1"/>
        </a:solidFill>
        <a:latin typeface="+mn-lt"/>
        <a:ea typeface="+mn-ea"/>
        <a:cs typeface="+mn-cs"/>
      </a:defRPr>
    </a:lvl5pPr>
    <a:lvl6pPr marL="8126380" algn="l" defTabSz="3250554" rtl="0" eaLnBrk="1" latinLnBrk="0" hangingPunct="1">
      <a:defRPr sz="6400" kern="1200">
        <a:solidFill>
          <a:schemeClr val="tx1"/>
        </a:solidFill>
        <a:latin typeface="+mn-lt"/>
        <a:ea typeface="+mn-ea"/>
        <a:cs typeface="+mn-cs"/>
      </a:defRPr>
    </a:lvl6pPr>
    <a:lvl7pPr marL="9751659" algn="l" defTabSz="3250554" rtl="0" eaLnBrk="1" latinLnBrk="0" hangingPunct="1">
      <a:defRPr sz="6400" kern="1200">
        <a:solidFill>
          <a:schemeClr val="tx1"/>
        </a:solidFill>
        <a:latin typeface="+mn-lt"/>
        <a:ea typeface="+mn-ea"/>
        <a:cs typeface="+mn-cs"/>
      </a:defRPr>
    </a:lvl7pPr>
    <a:lvl8pPr marL="11376934" algn="l" defTabSz="3250554" rtl="0" eaLnBrk="1" latinLnBrk="0" hangingPunct="1">
      <a:defRPr sz="6400" kern="1200">
        <a:solidFill>
          <a:schemeClr val="tx1"/>
        </a:solidFill>
        <a:latin typeface="+mn-lt"/>
        <a:ea typeface="+mn-ea"/>
        <a:cs typeface="+mn-cs"/>
      </a:defRPr>
    </a:lvl8pPr>
    <a:lvl9pPr marL="13002210" algn="l" defTabSz="3250554" rtl="0" eaLnBrk="1" latinLnBrk="0" hangingPunct="1">
      <a:defRPr sz="6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
          <p15:clr>
            <a:srgbClr val="A4A3A4"/>
          </p15:clr>
        </p15:guide>
        <p15:guide id="2" pos="20735">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6DD73D6-7FBD-8CF7-D331-331C871A840E}" name="O'Brien, Joseph" initials="JO" userId="S::obrienj@anl.gov::f39205e2-5a62-47db-821b-6cd948a01b64" providerId="AD"/>
  <p188:author id="{B9B9B2EC-618D-ADAF-30D5-D55DCF7AA566}" name="Brandon Weart" initials="BW" userId="S::Z1995995@students.niu.edu::83c6caec-4861-4c88-a18f-67bdef8f897e"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MJ" initials="Mj" lastIdx="2"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1F8F"/>
    <a:srgbClr val="A12B2F"/>
    <a:srgbClr val="007836"/>
    <a:srgbClr val="ECAA00"/>
    <a:srgbClr val="76777B"/>
    <a:srgbClr val="00609C"/>
    <a:srgbClr val="ECAC00"/>
    <a:srgbClr val="00A19C"/>
    <a:srgbClr val="0082CA"/>
    <a:srgbClr val="4D008C"/>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2" autoAdjust="0"/>
    <p:restoredTop sz="93617" autoAdjust="0"/>
  </p:normalViewPr>
  <p:slideViewPr>
    <p:cSldViewPr snapToGrid="0" showGuides="1">
      <p:cViewPr>
        <p:scale>
          <a:sx n="25" d="100"/>
          <a:sy n="25" d="100"/>
        </p:scale>
        <p:origin x="904" y="-2024"/>
      </p:cViewPr>
      <p:guideLst>
        <p:guide orient="horz" pos="6"/>
        <p:guide pos="20735"/>
      </p:guideLst>
    </p:cSldViewPr>
  </p:slideViewPr>
  <p:notesTextViewPr>
    <p:cViewPr>
      <p:scale>
        <a:sx n="100" d="100"/>
        <a:sy n="100" d="100"/>
      </p:scale>
      <p:origin x="0" y="0"/>
    </p:cViewPr>
  </p:notesTextViewPr>
  <p:sorterViewPr>
    <p:cViewPr>
      <p:scale>
        <a:sx n="20" d="100"/>
        <a:sy n="2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commentAuthors" Target="commentAuthors.xml"/><Relationship Id="rId11" Type="http://schemas.microsoft.com/office/2018/10/relationships/authors" Targe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comments/modernComment_116_6E40DFD1.xml><?xml version="1.0" encoding="utf-8"?>
<p188:cmLst xmlns:a="http://schemas.openxmlformats.org/drawingml/2006/main" xmlns:r="http://schemas.openxmlformats.org/officeDocument/2006/relationships" xmlns:p188="http://schemas.microsoft.com/office/powerpoint/2018/8/main">
  <p188:cm id="{88E64B1E-1882-F94D-B6D6-4977B7FF9653}" authorId="{C6DD73D6-7FBD-8CF7-D331-331C871A840E}" created="2024-07-17T15:43:26.824">
    <pc:sldMkLst xmlns:pc="http://schemas.microsoft.com/office/powerpoint/2013/main/command">
      <pc:docMk/>
      <pc:sldMk cId="1849745361" sldId="278"/>
    </pc:sldMkLst>
    <p188:txBody>
      <a:bodyPr/>
      <a:lstStyle/>
      <a:p>
        <a:r>
          <a:rPr lang="en-US"/>
          <a:t>Change to new title I mentioned</a:t>
        </a:r>
      </a:p>
    </p188:txBody>
    <p188:extLst>
      <p:ext xmlns:p="http://schemas.openxmlformats.org/presentationml/2006/main" uri="{57CB4572-C831-44C2-8A1C-0ADB6CCDFE69}">
        <p223:reactions xmlns:p223="http://schemas.microsoft.com/office/powerpoint/2022/03/main">
          <p223:rxn type="👍">
            <p223:instance time="2024-07-17T16:25:20.509" authorId="{B9B9B2EC-618D-ADAF-30D5-D55DCF7AA566}"/>
          </p223:rxn>
        </p223:reactions>
      </p:ext>
    </p188:extLst>
  </p188:cm>
  <p188:cm id="{4D247FB6-03EE-344B-AA64-08E7FE2305C1}" authorId="{C6DD73D6-7FBD-8CF7-D331-331C871A840E}" created="2024-07-17T15:59:59.225">
    <ac:txMkLst xmlns:ac="http://schemas.microsoft.com/office/drawing/2013/main/command">
      <pc:docMk xmlns:pc="http://schemas.microsoft.com/office/powerpoint/2013/main/command"/>
      <pc:sldMk xmlns:pc="http://schemas.microsoft.com/office/powerpoint/2013/main/command" cId="1849745361" sldId="278"/>
      <ac:spMk id="9" creationId="{00000000-0000-0000-0000-000000000000}"/>
      <ac:txMk cp="564">
        <ac:context len="565" hash="3832214258"/>
      </ac:txMk>
    </ac:txMkLst>
    <p188:pos x="14568387" y="7298712"/>
    <p188:txBody>
      <a:bodyPr/>
      <a:lstStyle/>
      <a:p>
        <a:r>
          <a:rPr lang="en-US"/>
          <a:t>Change to what you send me</a:t>
        </a:r>
      </a:p>
    </p188:txBody>
    <p188:extLst>
      <p:ext xmlns:p="http://schemas.openxmlformats.org/presentationml/2006/main" uri="{57CB4572-C831-44C2-8A1C-0ADB6CCDFE69}">
        <p223:reactions xmlns:p223="http://schemas.microsoft.com/office/powerpoint/2022/03/main">
          <p223:rxn type="👍">
            <p223:instance time="2024-07-17T16:25:19.202" authorId="{B9B9B2EC-618D-ADAF-30D5-D55DCF7AA566}"/>
          </p223:rxn>
        </p223:reactions>
      </p:ext>
    </p188:extLst>
  </p188:cm>
  <p188:cm id="{D3A554A5-046D-F246-9769-E0B1F22535C9}" authorId="{C6DD73D6-7FBD-8CF7-D331-331C871A840E}" created="2024-07-17T16:10:56.035">
    <ac:txMkLst xmlns:ac="http://schemas.microsoft.com/office/drawing/2013/main/command">
      <pc:docMk xmlns:pc="http://schemas.microsoft.com/office/powerpoint/2013/main/command"/>
      <pc:sldMk xmlns:pc="http://schemas.microsoft.com/office/powerpoint/2013/main/command" cId="1849745361" sldId="278"/>
      <ac:spMk id="36" creationId="{56302120-1968-779F-2B9D-D8784092126C}"/>
      <ac:txMk cp="706">
        <ac:context len="707" hash="3608239178"/>
      </ac:txMk>
    </ac:txMkLst>
    <p188:pos x="15279185" y="6200532"/>
    <p188:txBody>
      <a:bodyPr/>
      <a:lstStyle/>
      <a:p>
        <a:r>
          <a:rPr lang="en-US"/>
          <a:t>Remove this and add comment about regional analysis. We mention creation of notebooks in Major Accomplishments </a:t>
        </a:r>
      </a:p>
    </p188:txBody>
    <p188:extLst>
      <p:ext xmlns:p="http://schemas.openxmlformats.org/presentationml/2006/main" uri="{57CB4572-C831-44C2-8A1C-0ADB6CCDFE69}">
        <p223:reactions xmlns:p223="http://schemas.microsoft.com/office/powerpoint/2022/03/main">
          <p223:rxn type="👍">
            <p223:instance time="2024-07-17T16:46:19.041" authorId="{B9B9B2EC-618D-ADAF-30D5-D55DCF7AA566}"/>
          </p223:rxn>
        </p223:reactions>
      </p:ext>
    </p188:extLst>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86795E-F386-0C49-942F-B1458A319E02}" type="datetimeFigureOut">
              <a:rPr lang="en-US" smtClean="0"/>
              <a:t>8/1/2024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E215C89-C29F-C54A-AE1C-F467936647BB}" type="slidenum">
              <a:rPr lang="en-US" smtClean="0"/>
              <a:t>‹#›</a:t>
            </a:fld>
            <a:endParaRPr lang="en-US"/>
          </a:p>
        </p:txBody>
      </p:sp>
    </p:spTree>
    <p:extLst>
      <p:ext uri="{BB962C8B-B14F-4D97-AF65-F5344CB8AC3E}">
        <p14:creationId xmlns:p14="http://schemas.microsoft.com/office/powerpoint/2010/main" val="93528044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080A489-9093-C54A-B1C3-374F661A0010}" type="datetimeFigureOut">
              <a:rPr lang="en-US" smtClean="0"/>
              <a:t>8/1/2024</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AA7A1A-8011-3A42-91B8-EE1BD44E4455}" type="slidenum">
              <a:rPr lang="en-US" smtClean="0"/>
              <a:t>‹#›</a:t>
            </a:fld>
            <a:endParaRPr lang="en-US"/>
          </a:p>
        </p:txBody>
      </p:sp>
    </p:spTree>
    <p:extLst>
      <p:ext uri="{BB962C8B-B14F-4D97-AF65-F5344CB8AC3E}">
        <p14:creationId xmlns:p14="http://schemas.microsoft.com/office/powerpoint/2010/main" val="1920691063"/>
      </p:ext>
    </p:extLst>
  </p:cSld>
  <p:clrMap bg1="lt1" tx1="dk1" bg2="lt2" tx2="dk2" accent1="accent1" accent2="accent2" accent3="accent3" accent4="accent4" accent5="accent5" accent6="accent6" hlink="hlink" folHlink="folHlink"/>
  <p:notesStyle>
    <a:lvl1pPr marL="0" algn="l" defTabSz="1625279" rtl="0" eaLnBrk="1" latinLnBrk="0" hangingPunct="1">
      <a:defRPr sz="4300" kern="1200">
        <a:solidFill>
          <a:schemeClr val="tx1"/>
        </a:solidFill>
        <a:latin typeface="+mn-lt"/>
        <a:ea typeface="+mn-ea"/>
        <a:cs typeface="+mn-cs"/>
      </a:defRPr>
    </a:lvl1pPr>
    <a:lvl2pPr marL="1625279" algn="l" defTabSz="1625279" rtl="0" eaLnBrk="1" latinLnBrk="0" hangingPunct="1">
      <a:defRPr sz="4300" kern="1200">
        <a:solidFill>
          <a:schemeClr val="tx1"/>
        </a:solidFill>
        <a:latin typeface="+mn-lt"/>
        <a:ea typeface="+mn-ea"/>
        <a:cs typeface="+mn-cs"/>
      </a:defRPr>
    </a:lvl2pPr>
    <a:lvl3pPr marL="3250554" algn="l" defTabSz="1625279" rtl="0" eaLnBrk="1" latinLnBrk="0" hangingPunct="1">
      <a:defRPr sz="4300" kern="1200">
        <a:solidFill>
          <a:schemeClr val="tx1"/>
        </a:solidFill>
        <a:latin typeface="+mn-lt"/>
        <a:ea typeface="+mn-ea"/>
        <a:cs typeface="+mn-cs"/>
      </a:defRPr>
    </a:lvl3pPr>
    <a:lvl4pPr marL="4875826" algn="l" defTabSz="1625279" rtl="0" eaLnBrk="1" latinLnBrk="0" hangingPunct="1">
      <a:defRPr sz="4300" kern="1200">
        <a:solidFill>
          <a:schemeClr val="tx1"/>
        </a:solidFill>
        <a:latin typeface="+mn-lt"/>
        <a:ea typeface="+mn-ea"/>
        <a:cs typeface="+mn-cs"/>
      </a:defRPr>
    </a:lvl4pPr>
    <a:lvl5pPr marL="6501105" algn="l" defTabSz="1625279" rtl="0" eaLnBrk="1" latinLnBrk="0" hangingPunct="1">
      <a:defRPr sz="4300" kern="1200">
        <a:solidFill>
          <a:schemeClr val="tx1"/>
        </a:solidFill>
        <a:latin typeface="+mn-lt"/>
        <a:ea typeface="+mn-ea"/>
        <a:cs typeface="+mn-cs"/>
      </a:defRPr>
    </a:lvl5pPr>
    <a:lvl6pPr marL="8126380" algn="l" defTabSz="1625279" rtl="0" eaLnBrk="1" latinLnBrk="0" hangingPunct="1">
      <a:defRPr sz="4300" kern="1200">
        <a:solidFill>
          <a:schemeClr val="tx1"/>
        </a:solidFill>
        <a:latin typeface="+mn-lt"/>
        <a:ea typeface="+mn-ea"/>
        <a:cs typeface="+mn-cs"/>
      </a:defRPr>
    </a:lvl6pPr>
    <a:lvl7pPr marL="9751659" algn="l" defTabSz="1625279" rtl="0" eaLnBrk="1" latinLnBrk="0" hangingPunct="1">
      <a:defRPr sz="4300" kern="1200">
        <a:solidFill>
          <a:schemeClr val="tx1"/>
        </a:solidFill>
        <a:latin typeface="+mn-lt"/>
        <a:ea typeface="+mn-ea"/>
        <a:cs typeface="+mn-cs"/>
      </a:defRPr>
    </a:lvl7pPr>
    <a:lvl8pPr marL="11376934" algn="l" defTabSz="1625279" rtl="0" eaLnBrk="1" latinLnBrk="0" hangingPunct="1">
      <a:defRPr sz="4300" kern="1200">
        <a:solidFill>
          <a:schemeClr val="tx1"/>
        </a:solidFill>
        <a:latin typeface="+mn-lt"/>
        <a:ea typeface="+mn-ea"/>
        <a:cs typeface="+mn-cs"/>
      </a:defRPr>
    </a:lvl8pPr>
    <a:lvl9pPr marL="13002210" algn="l" defTabSz="1625279"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AA7A1A-8011-3A42-91B8-EE1BD44E4455}" type="slidenum">
              <a:rPr lang="en-US" smtClean="0"/>
              <a:t>1</a:t>
            </a:fld>
            <a:endParaRPr lang="en-US"/>
          </a:p>
        </p:txBody>
      </p:sp>
    </p:spTree>
    <p:extLst>
      <p:ext uri="{BB962C8B-B14F-4D97-AF65-F5344CB8AC3E}">
        <p14:creationId xmlns:p14="http://schemas.microsoft.com/office/powerpoint/2010/main" val="2570149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imple DOE">
    <p:spTree>
      <p:nvGrpSpPr>
        <p:cNvPr id="1" name=""/>
        <p:cNvGrpSpPr/>
        <p:nvPr/>
      </p:nvGrpSpPr>
      <p:grpSpPr>
        <a:xfrm>
          <a:off x="0" y="0"/>
          <a:ext cx="0" cy="0"/>
          <a:chOff x="0" y="0"/>
          <a:chExt cx="0" cy="0"/>
        </a:xfrm>
      </p:grpSpPr>
      <p:sp>
        <p:nvSpPr>
          <p:cNvPr id="29" name="Content Placeholder 52"/>
          <p:cNvSpPr>
            <a:spLocks noGrp="1"/>
          </p:cNvSpPr>
          <p:nvPr>
            <p:ph sz="quarter" idx="58"/>
          </p:nvPr>
        </p:nvSpPr>
        <p:spPr>
          <a:xfrm>
            <a:off x="660400" y="7154738"/>
            <a:ext cx="31546800" cy="7391400"/>
          </a:xfrm>
          <a:ln w="3175" cap="sq" cmpd="sng">
            <a:solidFill>
              <a:schemeClr val="tx1">
                <a:alpha val="50000"/>
              </a:schemeClr>
            </a:solidFill>
            <a:prstDash val="solid"/>
            <a:round/>
          </a:ln>
        </p:spPr>
        <p:txBody>
          <a:bodyPr lIns="365760" tIns="822960" rIns="15819120" bIns="365760" anchor="t" anchorCtr="0"/>
          <a:lstStyle>
            <a:lvl1pPr marL="287338" indent="-287338">
              <a:lnSpc>
                <a:spcPct val="95000"/>
              </a:lnSpc>
              <a:spcBef>
                <a:spcPts val="6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Content Placeholder 52"/>
          <p:cNvSpPr>
            <a:spLocks noGrp="1"/>
          </p:cNvSpPr>
          <p:nvPr>
            <p:ph sz="quarter" idx="57"/>
          </p:nvPr>
        </p:nvSpPr>
        <p:spPr>
          <a:xfrm>
            <a:off x="660400" y="15176322"/>
            <a:ext cx="31546800" cy="15417800"/>
          </a:xfrm>
          <a:ln w="3175" cap="sq" cmpd="sng">
            <a:solidFill>
              <a:schemeClr val="tx1">
                <a:alpha val="50000"/>
              </a:schemeClr>
            </a:solidFill>
            <a:prstDash val="solid"/>
            <a:round/>
          </a:ln>
        </p:spPr>
        <p:txBody>
          <a:bodyPr lIns="365760" tIns="822960" rIns="15819120" bIns="365760" anchor="t" anchorCtr="0"/>
          <a:lstStyle>
            <a:lvl1pPr marL="287338" indent="-287338">
              <a:lnSpc>
                <a:spcPct val="95000"/>
              </a:lnSpc>
              <a:spcBef>
                <a:spcPts val="6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Rectangle 27"/>
          <p:cNvSpPr/>
          <p:nvPr userDrawn="1"/>
        </p:nvSpPr>
        <p:spPr>
          <a:xfrm>
            <a:off x="0" y="6096000"/>
            <a:ext cx="32918400" cy="457200"/>
          </a:xfrm>
          <a:prstGeom prst="rect">
            <a:avLst/>
          </a:prstGeom>
          <a:solidFill>
            <a:srgbClr val="00583C"/>
          </a:solidFill>
          <a:ln>
            <a:noFill/>
          </a:ln>
          <a:effectLst/>
        </p:spPr>
        <p:style>
          <a:lnRef idx="1">
            <a:schemeClr val="accent1"/>
          </a:lnRef>
          <a:fillRef idx="3">
            <a:schemeClr val="accent1"/>
          </a:fillRef>
          <a:effectRef idx="2">
            <a:schemeClr val="accent1"/>
          </a:effectRef>
          <a:fontRef idx="minor">
            <a:schemeClr val="lt1"/>
          </a:fontRef>
        </p:style>
        <p:txBody>
          <a:bodyPr lIns="1354159" tIns="135414" rIns="270830" bIns="135414" rtlCol="0" anchor="ctr"/>
          <a:lstStyle/>
          <a:p>
            <a:pPr lvl="0" defTabSz="2708316"/>
            <a:endParaRPr lang="en-US" sz="2300" dirty="0"/>
          </a:p>
        </p:txBody>
      </p:sp>
      <p:sp>
        <p:nvSpPr>
          <p:cNvPr id="2" name="Title 1"/>
          <p:cNvSpPr>
            <a:spLocks noGrp="1"/>
          </p:cNvSpPr>
          <p:nvPr>
            <p:ph type="title" hasCustomPrompt="1"/>
          </p:nvPr>
        </p:nvSpPr>
        <p:spPr>
          <a:xfrm>
            <a:off x="914400" y="1482725"/>
            <a:ext cx="31089600" cy="2631971"/>
          </a:xfrm>
        </p:spPr>
        <p:txBody>
          <a:bodyPr anchor="b"/>
          <a:lstStyle>
            <a:lvl1pPr>
              <a:defRPr lang="en-US" sz="10000" b="1" kern="1200" cap="all" baseline="0" dirty="0">
                <a:solidFill>
                  <a:schemeClr val="tx1">
                    <a:lumMod val="50000"/>
                  </a:schemeClr>
                </a:solidFill>
                <a:latin typeface="+mj-lt"/>
                <a:ea typeface="ＭＳ Ｐゴシック" charset="0"/>
                <a:cs typeface="ＭＳ Ｐゴシック" charset="0"/>
              </a:defRPr>
            </a:lvl1pPr>
          </a:lstStyle>
          <a:p>
            <a:r>
              <a:rPr lang="en-US" dirty="0"/>
              <a:t>BASIC CONTENT SLIDE</a:t>
            </a:r>
            <a:br>
              <a:rPr lang="en-US" dirty="0"/>
            </a:br>
            <a:r>
              <a:rPr lang="en-US" dirty="0"/>
              <a:t>one or two lines for headline</a:t>
            </a:r>
          </a:p>
        </p:txBody>
      </p:sp>
      <p:sp>
        <p:nvSpPr>
          <p:cNvPr id="11" name="Text Placeholder 10"/>
          <p:cNvSpPr>
            <a:spLocks noGrp="1"/>
          </p:cNvSpPr>
          <p:nvPr>
            <p:ph type="body" sz="quarter" idx="26" hasCustomPrompt="1"/>
          </p:nvPr>
        </p:nvSpPr>
        <p:spPr>
          <a:xfrm>
            <a:off x="914400" y="4523874"/>
            <a:ext cx="31100713" cy="1389991"/>
          </a:xfrm>
        </p:spPr>
        <p:txBody>
          <a:bodyPr bIns="0" anchor="t">
            <a:normAutofit/>
          </a:bodyPr>
          <a:lstStyle>
            <a:lvl1pPr marL="0" marR="0" indent="0" algn="l" defTabSz="1625279" rtl="0" eaLnBrk="1" fontAlgn="auto" latinLnBrk="0" hangingPunct="1">
              <a:lnSpc>
                <a:spcPct val="100000"/>
              </a:lnSpc>
              <a:spcBef>
                <a:spcPts val="0"/>
              </a:spcBef>
              <a:spcAft>
                <a:spcPts val="0"/>
              </a:spcAft>
              <a:buClrTx/>
              <a:buSzTx/>
              <a:buFont typeface="Wingdings" pitchFamily="2" charset="2"/>
              <a:buNone/>
              <a:tabLst/>
              <a:defRPr sz="4400">
                <a:solidFill>
                  <a:schemeClr val="tx1">
                    <a:lumMod val="50000"/>
                  </a:schemeClr>
                </a:solidFill>
              </a:defRPr>
            </a:lvl1pPr>
            <a:lvl2pPr marL="1010153" indent="0">
              <a:buNone/>
              <a:defRPr/>
            </a:lvl2pPr>
            <a:lvl3pPr marL="2189603" indent="0">
              <a:buNone/>
              <a:defRPr/>
            </a:lvl3pPr>
            <a:lvl4pPr marL="3256194" indent="0">
              <a:buNone/>
              <a:defRPr/>
            </a:lvl4pPr>
            <a:lvl5pPr marL="4266347" indent="0">
              <a:buNone/>
              <a:defRPr/>
            </a:lvl5pPr>
          </a:lstStyle>
          <a:p>
            <a:pPr lvl="0"/>
            <a:r>
              <a:rPr lang="en-US" dirty="0"/>
              <a:t>Click to edit Researcher Names</a:t>
            </a:r>
          </a:p>
        </p:txBody>
      </p:sp>
      <p:sp>
        <p:nvSpPr>
          <p:cNvPr id="26" name="Rectangle 25"/>
          <p:cNvSpPr/>
          <p:nvPr userDrawn="1"/>
        </p:nvSpPr>
        <p:spPr>
          <a:xfrm>
            <a:off x="0" y="41030833"/>
            <a:ext cx="32918400" cy="457200"/>
          </a:xfrm>
          <a:prstGeom prst="rect">
            <a:avLst/>
          </a:prstGeom>
          <a:solidFill>
            <a:srgbClr val="00583C"/>
          </a:solidFill>
          <a:ln>
            <a:noFill/>
          </a:ln>
          <a:effectLst/>
        </p:spPr>
        <p:style>
          <a:lnRef idx="1">
            <a:schemeClr val="accent1"/>
          </a:lnRef>
          <a:fillRef idx="3">
            <a:schemeClr val="accent1"/>
          </a:fillRef>
          <a:effectRef idx="2">
            <a:schemeClr val="accent1"/>
          </a:effectRef>
          <a:fontRef idx="minor">
            <a:schemeClr val="lt1"/>
          </a:fontRef>
        </p:style>
        <p:txBody>
          <a:bodyPr lIns="1354159" tIns="135414" rIns="270830" bIns="135414" rtlCol="0" anchor="ctr"/>
          <a:lstStyle/>
          <a:p>
            <a:pPr lvl="0" defTabSz="2708316"/>
            <a:endParaRPr lang="en-US" sz="2300" dirty="0"/>
          </a:p>
        </p:txBody>
      </p:sp>
      <p:sp>
        <p:nvSpPr>
          <p:cNvPr id="49" name="Content Placeholder 52"/>
          <p:cNvSpPr>
            <a:spLocks noGrp="1"/>
          </p:cNvSpPr>
          <p:nvPr userDrawn="1">
            <p:ph sz="quarter" idx="44"/>
          </p:nvPr>
        </p:nvSpPr>
        <p:spPr>
          <a:xfrm>
            <a:off x="660400" y="31245310"/>
            <a:ext cx="12801600" cy="7467600"/>
          </a:xfrm>
          <a:ln w="3175" cap="sq" cmpd="sng">
            <a:solidFill>
              <a:schemeClr val="tx1">
                <a:alpha val="50000"/>
              </a:schemeClr>
            </a:solidFill>
            <a:prstDash val="solid"/>
            <a:round/>
          </a:ln>
        </p:spPr>
        <p:txBody>
          <a:bodyPr lIns="365760" tIns="822960" rIns="365760" bIns="365760" anchor="t" anchorCtr="0"/>
          <a:lstStyle>
            <a:lvl1pPr marL="287338" indent="-287338">
              <a:lnSpc>
                <a:spcPct val="95000"/>
              </a:lnSpc>
              <a:spcBef>
                <a:spcPts val="3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1" name="Text Placeholder 17"/>
          <p:cNvSpPr>
            <a:spLocks noGrp="1"/>
          </p:cNvSpPr>
          <p:nvPr userDrawn="1">
            <p:ph type="body" sz="quarter" idx="39" hasCustomPrompt="1"/>
          </p:nvPr>
        </p:nvSpPr>
        <p:spPr>
          <a:xfrm>
            <a:off x="685800" y="39322510"/>
            <a:ext cx="31521400" cy="1320800"/>
          </a:xfrm>
        </p:spPr>
        <p:txBody>
          <a:bodyPr anchor="b"/>
          <a:lstStyle>
            <a:lvl1pPr marL="0" indent="0">
              <a:spcBef>
                <a:spcPts val="0"/>
              </a:spcBef>
              <a:buNone/>
              <a:defRPr sz="3600" b="1" i="1"/>
            </a:lvl1pPr>
            <a:lvl2pPr marL="1010153" indent="0">
              <a:buNone/>
              <a:defRPr sz="3600" b="1"/>
            </a:lvl2pPr>
            <a:lvl3pPr marL="2189603" indent="0">
              <a:buNone/>
              <a:defRPr sz="3600" b="1"/>
            </a:lvl3pPr>
            <a:lvl4pPr marL="3256194" indent="0">
              <a:buNone/>
              <a:defRPr sz="3600" b="1"/>
            </a:lvl4pPr>
            <a:lvl5pPr marL="4266347" indent="0">
              <a:buNone/>
              <a:defRPr sz="3600" b="1"/>
            </a:lvl5pPr>
          </a:lstStyle>
          <a:p>
            <a:pPr lvl="0"/>
            <a:r>
              <a:rPr lang="en-US" dirty="0"/>
              <a:t>Recent and relevant publications go here</a:t>
            </a:r>
          </a:p>
        </p:txBody>
      </p:sp>
      <p:sp>
        <p:nvSpPr>
          <p:cNvPr id="52" name="Text Placeholder 46"/>
          <p:cNvSpPr>
            <a:spLocks noGrp="1"/>
          </p:cNvSpPr>
          <p:nvPr userDrawn="1">
            <p:ph type="body" sz="quarter" idx="40" hasCustomPrompt="1"/>
          </p:nvPr>
        </p:nvSpPr>
        <p:spPr>
          <a:xfrm>
            <a:off x="664327" y="31245310"/>
            <a:ext cx="12778623" cy="932196"/>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3" name="Text Placeholder 46"/>
          <p:cNvSpPr>
            <a:spLocks noGrp="1"/>
          </p:cNvSpPr>
          <p:nvPr userDrawn="1">
            <p:ph type="body" sz="quarter" idx="41" hasCustomPrompt="1"/>
          </p:nvPr>
        </p:nvSpPr>
        <p:spPr>
          <a:xfrm>
            <a:off x="14087648" y="31245310"/>
            <a:ext cx="18151770" cy="932196"/>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4" name="Text Placeholder 46"/>
          <p:cNvSpPr>
            <a:spLocks noGrp="1"/>
          </p:cNvSpPr>
          <p:nvPr userDrawn="1">
            <p:ph type="body" sz="quarter" idx="42" hasCustomPrompt="1"/>
          </p:nvPr>
        </p:nvSpPr>
        <p:spPr>
          <a:xfrm>
            <a:off x="660400" y="15176322"/>
            <a:ext cx="31568273" cy="992238"/>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5" name="Text Placeholder 46"/>
          <p:cNvSpPr>
            <a:spLocks noGrp="1"/>
          </p:cNvSpPr>
          <p:nvPr userDrawn="1">
            <p:ph type="body" sz="quarter" idx="43" hasCustomPrompt="1"/>
          </p:nvPr>
        </p:nvSpPr>
        <p:spPr>
          <a:xfrm>
            <a:off x="660400" y="7154738"/>
            <a:ext cx="31568273" cy="888117"/>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6" name="Picture Placeholder 5"/>
          <p:cNvSpPr>
            <a:spLocks noGrp="1"/>
          </p:cNvSpPr>
          <p:nvPr userDrawn="1">
            <p:ph type="pic" sz="quarter" idx="50" hasCustomPrompt="1"/>
          </p:nvPr>
        </p:nvSpPr>
        <p:spPr>
          <a:xfrm>
            <a:off x="1166139" y="19933928"/>
            <a:ext cx="7154104" cy="4740275"/>
          </a:xfrm>
          <a:solidFill>
            <a:schemeClr val="bg1">
              <a:lumMod val="85000"/>
            </a:schemeClr>
          </a:solidFill>
        </p:spPr>
        <p:txBody>
          <a:bodyPr anchor="ctr"/>
          <a:lstStyle>
            <a:lvl1pPr marL="0" indent="0" algn="ctr">
              <a:buNone/>
              <a:defRPr/>
            </a:lvl1pPr>
          </a:lstStyle>
          <a:p>
            <a:r>
              <a:rPr lang="en-US" dirty="0"/>
              <a:t>Click to add image</a:t>
            </a:r>
          </a:p>
        </p:txBody>
      </p:sp>
      <p:sp>
        <p:nvSpPr>
          <p:cNvPr id="57" name="Picture Placeholder 5"/>
          <p:cNvSpPr>
            <a:spLocks noGrp="1"/>
          </p:cNvSpPr>
          <p:nvPr userDrawn="1">
            <p:ph type="pic" sz="quarter" idx="51" hasCustomPrompt="1"/>
          </p:nvPr>
        </p:nvSpPr>
        <p:spPr>
          <a:xfrm>
            <a:off x="8955222" y="19933928"/>
            <a:ext cx="7154104" cy="4740275"/>
          </a:xfrm>
          <a:solidFill>
            <a:schemeClr val="bg1">
              <a:lumMod val="85000"/>
            </a:schemeClr>
          </a:solidFill>
        </p:spPr>
        <p:txBody>
          <a:bodyPr anchor="ctr"/>
          <a:lstStyle>
            <a:lvl1pPr marL="0" indent="0" algn="ctr">
              <a:buNone/>
              <a:defRPr/>
            </a:lvl1pPr>
          </a:lstStyle>
          <a:p>
            <a:r>
              <a:rPr lang="en-US" dirty="0"/>
              <a:t>Click to add image</a:t>
            </a:r>
          </a:p>
        </p:txBody>
      </p:sp>
      <p:sp>
        <p:nvSpPr>
          <p:cNvPr id="58" name="Picture Placeholder 5"/>
          <p:cNvSpPr>
            <a:spLocks noGrp="1"/>
          </p:cNvSpPr>
          <p:nvPr userDrawn="1">
            <p:ph type="pic" sz="quarter" idx="52" hasCustomPrompt="1"/>
          </p:nvPr>
        </p:nvSpPr>
        <p:spPr>
          <a:xfrm>
            <a:off x="16763461" y="8039100"/>
            <a:ext cx="15133684" cy="6267153"/>
          </a:xfrm>
          <a:solidFill>
            <a:schemeClr val="bg1">
              <a:lumMod val="85000"/>
            </a:schemeClr>
          </a:solidFill>
        </p:spPr>
        <p:txBody>
          <a:bodyPr anchor="ctr"/>
          <a:lstStyle>
            <a:lvl1pPr marL="0" indent="0" algn="ctr">
              <a:buNone/>
              <a:defRPr/>
            </a:lvl1pPr>
          </a:lstStyle>
          <a:p>
            <a:r>
              <a:rPr lang="en-US" dirty="0"/>
              <a:t>Click to add image</a:t>
            </a:r>
          </a:p>
        </p:txBody>
      </p:sp>
      <p:sp>
        <p:nvSpPr>
          <p:cNvPr id="59" name="Picture Placeholder 5"/>
          <p:cNvSpPr>
            <a:spLocks noGrp="1"/>
          </p:cNvSpPr>
          <p:nvPr userDrawn="1">
            <p:ph type="pic" sz="quarter" idx="53" hasCustomPrompt="1"/>
          </p:nvPr>
        </p:nvSpPr>
        <p:spPr>
          <a:xfrm>
            <a:off x="17017452" y="25260300"/>
            <a:ext cx="7154104" cy="5091059"/>
          </a:xfrm>
          <a:solidFill>
            <a:schemeClr val="bg1">
              <a:lumMod val="85000"/>
            </a:schemeClr>
          </a:solidFill>
        </p:spPr>
        <p:txBody>
          <a:bodyPr anchor="ctr"/>
          <a:lstStyle>
            <a:lvl1pPr marL="0" indent="0" algn="ctr">
              <a:buNone/>
              <a:defRPr/>
            </a:lvl1pPr>
          </a:lstStyle>
          <a:p>
            <a:r>
              <a:rPr lang="en-US" dirty="0"/>
              <a:t>Click to add image</a:t>
            </a:r>
          </a:p>
        </p:txBody>
      </p:sp>
      <p:sp>
        <p:nvSpPr>
          <p:cNvPr id="60" name="Picture Placeholder 5"/>
          <p:cNvSpPr>
            <a:spLocks noGrp="1"/>
          </p:cNvSpPr>
          <p:nvPr userDrawn="1">
            <p:ph type="pic" sz="quarter" idx="54" hasCustomPrompt="1"/>
          </p:nvPr>
        </p:nvSpPr>
        <p:spPr>
          <a:xfrm>
            <a:off x="24806535" y="25260300"/>
            <a:ext cx="7154104" cy="5091059"/>
          </a:xfrm>
          <a:solidFill>
            <a:schemeClr val="bg1">
              <a:lumMod val="85000"/>
            </a:schemeClr>
          </a:solidFill>
        </p:spPr>
        <p:txBody>
          <a:bodyPr anchor="ctr"/>
          <a:lstStyle>
            <a:lvl1pPr marL="0" indent="0" algn="ctr">
              <a:buNone/>
              <a:defRPr/>
            </a:lvl1pPr>
          </a:lstStyle>
          <a:p>
            <a:r>
              <a:rPr lang="en-US" dirty="0"/>
              <a:t>Click to add image</a:t>
            </a:r>
          </a:p>
        </p:txBody>
      </p:sp>
      <p:sp>
        <p:nvSpPr>
          <p:cNvPr id="61" name="Picture Placeholder 5"/>
          <p:cNvSpPr>
            <a:spLocks noGrp="1"/>
          </p:cNvSpPr>
          <p:nvPr userDrawn="1">
            <p:ph type="pic" sz="quarter" idx="55" hasCustomPrompt="1"/>
          </p:nvPr>
        </p:nvSpPr>
        <p:spPr>
          <a:xfrm>
            <a:off x="17017451" y="16145819"/>
            <a:ext cx="14900855" cy="8528384"/>
          </a:xfrm>
          <a:solidFill>
            <a:schemeClr val="bg1">
              <a:lumMod val="85000"/>
            </a:schemeClr>
          </a:solidFill>
        </p:spPr>
        <p:txBody>
          <a:bodyPr anchor="ctr"/>
          <a:lstStyle>
            <a:lvl1pPr marL="0" indent="0" algn="ctr">
              <a:buNone/>
              <a:defRPr/>
            </a:lvl1pPr>
          </a:lstStyle>
          <a:p>
            <a:r>
              <a:rPr lang="en-US" dirty="0"/>
              <a:t>Click to add image</a:t>
            </a:r>
          </a:p>
        </p:txBody>
      </p:sp>
      <p:sp>
        <p:nvSpPr>
          <p:cNvPr id="27" name="Content Placeholder 52"/>
          <p:cNvSpPr>
            <a:spLocks noGrp="1"/>
          </p:cNvSpPr>
          <p:nvPr userDrawn="1">
            <p:ph sz="quarter" idx="56"/>
          </p:nvPr>
        </p:nvSpPr>
        <p:spPr>
          <a:xfrm>
            <a:off x="14071600" y="31245311"/>
            <a:ext cx="18161000" cy="7467600"/>
          </a:xfrm>
          <a:ln w="3175" cap="sq" cmpd="sng">
            <a:solidFill>
              <a:schemeClr val="tx1">
                <a:alpha val="50000"/>
              </a:schemeClr>
            </a:solidFill>
            <a:prstDash val="solid"/>
            <a:round/>
          </a:ln>
        </p:spPr>
        <p:txBody>
          <a:bodyPr lIns="365760" tIns="822960" rIns="365760" bIns="365760" anchor="t" anchorCtr="0"/>
          <a:lstStyle>
            <a:lvl1pPr marL="287338" indent="-287338">
              <a:lnSpc>
                <a:spcPct val="95000"/>
              </a:lnSpc>
              <a:spcBef>
                <a:spcPts val="3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0" name="Picture 29"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7080862" y="41500426"/>
            <a:ext cx="5534796" cy="1993900"/>
          </a:xfrm>
          <a:prstGeom prst="rect">
            <a:avLst/>
          </a:prstGeom>
          <a:noFill/>
          <a:extLst>
            <a:ext uri="{909E8E84-426E-40dd-AFC4-6F175D3DCCD1}">
              <a14:hiddenFill xmlns="" xmlns:a14="http://schemas.microsoft.com/office/drawing/2010/main">
                <a:solidFill>
                  <a:srgbClr val="FFFFFF"/>
                </a:solidFill>
              </a14:hiddenFill>
            </a:ext>
          </a:extLst>
        </p:spPr>
      </p:pic>
      <p:pic>
        <p:nvPicPr>
          <p:cNvPr id="31" name="Picture 3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71936" y="42029136"/>
            <a:ext cx="8803370" cy="936480"/>
          </a:xfrm>
          <a:prstGeom prst="rect">
            <a:avLst/>
          </a:prstGeom>
        </p:spPr>
      </p:pic>
    </p:spTree>
    <p:extLst>
      <p:ext uri="{BB962C8B-B14F-4D97-AF65-F5344CB8AC3E}">
        <p14:creationId xmlns:p14="http://schemas.microsoft.com/office/powerpoint/2010/main" val="29652743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7" y="1757687"/>
            <a:ext cx="30142443" cy="5305267"/>
          </a:xfrm>
          <a:prstGeom prst="rect">
            <a:avLst/>
          </a:prstGeom>
        </p:spPr>
        <p:txBody>
          <a:bodyPr vert="horz" lIns="0" tIns="0" rIns="0" bIns="0" rtlCol="0" anchor="b">
            <a:noAutofit/>
          </a:bodyPr>
          <a:lstStyle/>
          <a:p>
            <a:r>
              <a:rPr lang="en-US" dirty="0"/>
              <a:t>Headline in all caps </a:t>
            </a:r>
            <a:r>
              <a:rPr lang="en-US" dirty="0" err="1"/>
              <a:t>28pt</a:t>
            </a:r>
            <a:r>
              <a:rPr lang="en-US" dirty="0"/>
              <a:t> </a:t>
            </a:r>
            <a:br>
              <a:rPr lang="en-US" dirty="0"/>
            </a:br>
            <a:r>
              <a:rPr lang="en-US" dirty="0"/>
              <a:t>preferred as one or two lines</a:t>
            </a:r>
          </a:p>
        </p:txBody>
      </p:sp>
      <p:sp>
        <p:nvSpPr>
          <p:cNvPr id="3" name="Text Placeholder 2"/>
          <p:cNvSpPr>
            <a:spLocks noGrp="1"/>
          </p:cNvSpPr>
          <p:nvPr>
            <p:ph type="body" idx="1"/>
          </p:nvPr>
        </p:nvSpPr>
        <p:spPr>
          <a:xfrm>
            <a:off x="1645927" y="10879970"/>
            <a:ext cx="30142443" cy="28305761"/>
          </a:xfrm>
          <a:prstGeom prst="rect">
            <a:avLst/>
          </a:prstGeom>
        </p:spPr>
        <p:txBody>
          <a:bodyPr vert="horz" lIns="0" tIns="0" rIns="0" bIns="162526" rtlCol="0">
            <a:noAutofit/>
          </a:bodyPr>
          <a:lstStyle/>
          <a:p>
            <a:pPr lvl="0"/>
            <a:r>
              <a:rPr lang="en-US" dirty="0"/>
              <a:t>Click to add 1st-level bullet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5335535"/>
      </p:ext>
    </p:extLst>
  </p:cSld>
  <p:clrMap bg1="lt1" tx1="dk1" bg2="lt2" tx2="dk2" accent1="accent1" accent2="accent2" accent3="accent3" accent4="accent4" accent5="accent5" accent6="accent6" hlink="hlink" folHlink="folHlink"/>
  <p:sldLayoutIdLst>
    <p:sldLayoutId id="2147483785" r:id="rId1"/>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ftr="0" dt="0"/>
  <p:txStyles>
    <p:titleStyle>
      <a:lvl1pPr algn="l" defTabSz="1625279" rtl="0" eaLnBrk="1" latinLnBrk="0" hangingPunct="1">
        <a:lnSpc>
          <a:spcPct val="95000"/>
        </a:lnSpc>
        <a:spcBef>
          <a:spcPct val="0"/>
        </a:spcBef>
        <a:buNone/>
        <a:defRPr sz="10000" b="1" i="0" kern="1200" cap="all" baseline="0">
          <a:solidFill>
            <a:schemeClr val="tx1">
              <a:lumMod val="50000"/>
            </a:schemeClr>
          </a:solidFill>
          <a:latin typeface="+mj-lt"/>
          <a:ea typeface="+mj-ea"/>
          <a:cs typeface="+mj-cs"/>
        </a:defRPr>
      </a:lvl1pPr>
    </p:titleStyle>
    <p:bodyStyle>
      <a:lvl1pPr marL="615126" indent="-615126" algn="l" defTabSz="1625279" rtl="0" eaLnBrk="1" latinLnBrk="0" hangingPunct="1">
        <a:spcBef>
          <a:spcPts val="2130"/>
        </a:spcBef>
        <a:spcAft>
          <a:spcPts val="0"/>
        </a:spcAft>
        <a:buFont typeface="Wingdings" pitchFamily="2" charset="2"/>
        <a:buChar char="§"/>
        <a:defRPr sz="4600" kern="1200" baseline="0">
          <a:solidFill>
            <a:schemeClr val="tx1">
              <a:lumMod val="50000"/>
            </a:schemeClr>
          </a:solidFill>
          <a:latin typeface="+mn-lt"/>
          <a:ea typeface="+mn-ea"/>
          <a:cs typeface="+mn-cs"/>
        </a:defRPr>
      </a:lvl1pPr>
      <a:lvl2pPr marL="1851008" indent="-840855" algn="l" defTabSz="1625279" rtl="0" eaLnBrk="1" latinLnBrk="0" hangingPunct="1">
        <a:spcBef>
          <a:spcPts val="0"/>
        </a:spcBef>
        <a:spcAft>
          <a:spcPts val="0"/>
        </a:spcAft>
        <a:buFont typeface="Arial"/>
        <a:buChar char="–"/>
        <a:defRPr sz="4600" kern="1200">
          <a:solidFill>
            <a:schemeClr val="tx1">
              <a:lumMod val="50000"/>
            </a:schemeClr>
          </a:solidFill>
          <a:latin typeface="+mn-lt"/>
          <a:ea typeface="+mn-ea"/>
          <a:cs typeface="+mn-cs"/>
        </a:defRPr>
      </a:lvl2pPr>
      <a:lvl3pPr marL="2855517" indent="-665914" algn="l" defTabSz="1625279" rtl="0" eaLnBrk="1" latinLnBrk="0" hangingPunct="1">
        <a:spcBef>
          <a:spcPts val="0"/>
        </a:spcBef>
        <a:spcAft>
          <a:spcPts val="0"/>
        </a:spcAft>
        <a:buFont typeface="Arial"/>
        <a:buChar char="•"/>
        <a:defRPr sz="4600" kern="1200">
          <a:solidFill>
            <a:schemeClr val="tx1">
              <a:lumMod val="50000"/>
            </a:schemeClr>
          </a:solidFill>
          <a:latin typeface="+mn-lt"/>
          <a:ea typeface="+mn-ea"/>
          <a:cs typeface="+mn-cs"/>
        </a:defRPr>
      </a:lvl3pPr>
      <a:lvl4pPr marL="3865673" indent="-609479" algn="l" defTabSz="1625279" rtl="0" eaLnBrk="1" latinLnBrk="0" hangingPunct="1">
        <a:spcBef>
          <a:spcPts val="0"/>
        </a:spcBef>
        <a:spcAft>
          <a:spcPts val="0"/>
        </a:spcAft>
        <a:buFont typeface="Arial"/>
        <a:buChar char="–"/>
        <a:defRPr sz="4300" kern="1200">
          <a:solidFill>
            <a:schemeClr val="tx1">
              <a:lumMod val="50000"/>
            </a:schemeClr>
          </a:solidFill>
          <a:latin typeface="+mn-lt"/>
          <a:ea typeface="+mn-ea"/>
          <a:cs typeface="+mn-cs"/>
        </a:defRPr>
      </a:lvl4pPr>
      <a:lvl5pPr marL="4875826" indent="-609479" algn="l" defTabSz="1625279" rtl="0" eaLnBrk="1" latinLnBrk="0" hangingPunct="1">
        <a:spcBef>
          <a:spcPts val="0"/>
        </a:spcBef>
        <a:spcAft>
          <a:spcPts val="0"/>
        </a:spcAft>
        <a:buFont typeface="Arial"/>
        <a:buChar char="»"/>
        <a:defRPr sz="4300" kern="1200">
          <a:solidFill>
            <a:schemeClr val="tx1">
              <a:lumMod val="50000"/>
            </a:schemeClr>
          </a:solidFill>
          <a:latin typeface="+mn-lt"/>
          <a:ea typeface="+mn-ea"/>
          <a:cs typeface="+mn-cs"/>
        </a:defRPr>
      </a:lvl5pPr>
      <a:lvl6pPr marL="8939020" indent="-812636" algn="l" defTabSz="1625279" rtl="0" eaLnBrk="1" latinLnBrk="0" hangingPunct="1">
        <a:spcBef>
          <a:spcPct val="20000"/>
        </a:spcBef>
        <a:buFont typeface="Arial"/>
        <a:buChar char="•"/>
        <a:defRPr sz="7100" kern="1200">
          <a:solidFill>
            <a:schemeClr val="tx1"/>
          </a:solidFill>
          <a:latin typeface="+mn-lt"/>
          <a:ea typeface="+mn-ea"/>
          <a:cs typeface="+mn-cs"/>
        </a:defRPr>
      </a:lvl6pPr>
      <a:lvl7pPr marL="10564295" indent="-812636" algn="l" defTabSz="1625279" rtl="0" eaLnBrk="1" latinLnBrk="0" hangingPunct="1">
        <a:spcBef>
          <a:spcPct val="20000"/>
        </a:spcBef>
        <a:buFont typeface="Arial"/>
        <a:buChar char="•"/>
        <a:defRPr sz="7100" kern="1200">
          <a:solidFill>
            <a:schemeClr val="tx1"/>
          </a:solidFill>
          <a:latin typeface="+mn-lt"/>
          <a:ea typeface="+mn-ea"/>
          <a:cs typeface="+mn-cs"/>
        </a:defRPr>
      </a:lvl7pPr>
      <a:lvl8pPr marL="12189574" indent="-812636" algn="l" defTabSz="1625279" rtl="0" eaLnBrk="1" latinLnBrk="0" hangingPunct="1">
        <a:spcBef>
          <a:spcPct val="20000"/>
        </a:spcBef>
        <a:buFont typeface="Arial"/>
        <a:buChar char="•"/>
        <a:defRPr sz="7100" kern="1200">
          <a:solidFill>
            <a:schemeClr val="tx1"/>
          </a:solidFill>
          <a:latin typeface="+mn-lt"/>
          <a:ea typeface="+mn-ea"/>
          <a:cs typeface="+mn-cs"/>
        </a:defRPr>
      </a:lvl8pPr>
      <a:lvl9pPr marL="13814849" indent="-812636" algn="l" defTabSz="1625279" rtl="0" eaLnBrk="1" latinLnBrk="0" hangingPunct="1">
        <a:spcBef>
          <a:spcPct val="20000"/>
        </a:spcBef>
        <a:buFont typeface="Arial"/>
        <a:buChar char="•"/>
        <a:defRPr sz="7100" kern="1200">
          <a:solidFill>
            <a:schemeClr val="tx1"/>
          </a:solidFill>
          <a:latin typeface="+mn-lt"/>
          <a:ea typeface="+mn-ea"/>
          <a:cs typeface="+mn-cs"/>
        </a:defRPr>
      </a:lvl9pPr>
    </p:bodyStyle>
    <p:otherStyle>
      <a:defPPr>
        <a:defRPr lang="en-US"/>
      </a:defPPr>
      <a:lvl1pPr marL="0" algn="l" defTabSz="1625279" rtl="0" eaLnBrk="1" latinLnBrk="0" hangingPunct="1">
        <a:defRPr sz="6400" kern="1200">
          <a:solidFill>
            <a:schemeClr val="tx1"/>
          </a:solidFill>
          <a:latin typeface="+mn-lt"/>
          <a:ea typeface="+mn-ea"/>
          <a:cs typeface="+mn-cs"/>
        </a:defRPr>
      </a:lvl1pPr>
      <a:lvl2pPr marL="1625279" algn="l" defTabSz="1625279" rtl="0" eaLnBrk="1" latinLnBrk="0" hangingPunct="1">
        <a:defRPr sz="6400" kern="1200">
          <a:solidFill>
            <a:schemeClr val="tx1"/>
          </a:solidFill>
          <a:latin typeface="+mn-lt"/>
          <a:ea typeface="+mn-ea"/>
          <a:cs typeface="+mn-cs"/>
        </a:defRPr>
      </a:lvl2pPr>
      <a:lvl3pPr marL="3250554" algn="l" defTabSz="1625279" rtl="0" eaLnBrk="1" latinLnBrk="0" hangingPunct="1">
        <a:defRPr sz="6400" kern="1200">
          <a:solidFill>
            <a:schemeClr val="tx1"/>
          </a:solidFill>
          <a:latin typeface="+mn-lt"/>
          <a:ea typeface="+mn-ea"/>
          <a:cs typeface="+mn-cs"/>
        </a:defRPr>
      </a:lvl3pPr>
      <a:lvl4pPr marL="4875826" algn="l" defTabSz="1625279" rtl="0" eaLnBrk="1" latinLnBrk="0" hangingPunct="1">
        <a:defRPr sz="6400" kern="1200">
          <a:solidFill>
            <a:schemeClr val="tx1"/>
          </a:solidFill>
          <a:latin typeface="+mn-lt"/>
          <a:ea typeface="+mn-ea"/>
          <a:cs typeface="+mn-cs"/>
        </a:defRPr>
      </a:lvl4pPr>
      <a:lvl5pPr marL="6501105" algn="l" defTabSz="1625279" rtl="0" eaLnBrk="1" latinLnBrk="0" hangingPunct="1">
        <a:defRPr sz="6400" kern="1200">
          <a:solidFill>
            <a:schemeClr val="tx1"/>
          </a:solidFill>
          <a:latin typeface="+mn-lt"/>
          <a:ea typeface="+mn-ea"/>
          <a:cs typeface="+mn-cs"/>
        </a:defRPr>
      </a:lvl5pPr>
      <a:lvl6pPr marL="8126380" algn="l" defTabSz="1625279" rtl="0" eaLnBrk="1" latinLnBrk="0" hangingPunct="1">
        <a:defRPr sz="6400" kern="1200">
          <a:solidFill>
            <a:schemeClr val="tx1"/>
          </a:solidFill>
          <a:latin typeface="+mn-lt"/>
          <a:ea typeface="+mn-ea"/>
          <a:cs typeface="+mn-cs"/>
        </a:defRPr>
      </a:lvl6pPr>
      <a:lvl7pPr marL="9751659" algn="l" defTabSz="1625279" rtl="0" eaLnBrk="1" latinLnBrk="0" hangingPunct="1">
        <a:defRPr sz="6400" kern="1200">
          <a:solidFill>
            <a:schemeClr val="tx1"/>
          </a:solidFill>
          <a:latin typeface="+mn-lt"/>
          <a:ea typeface="+mn-ea"/>
          <a:cs typeface="+mn-cs"/>
        </a:defRPr>
      </a:lvl7pPr>
      <a:lvl8pPr marL="11376934" algn="l" defTabSz="1625279" rtl="0" eaLnBrk="1" latinLnBrk="0" hangingPunct="1">
        <a:defRPr sz="6400" kern="1200">
          <a:solidFill>
            <a:schemeClr val="tx1"/>
          </a:solidFill>
          <a:latin typeface="+mn-lt"/>
          <a:ea typeface="+mn-ea"/>
          <a:cs typeface="+mn-cs"/>
        </a:defRPr>
      </a:lvl8pPr>
      <a:lvl9pPr marL="13002210" algn="l" defTabSz="1625279"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microsoft.com/office/2018/10/relationships/comments" Target="../comments/modernComment_116_6E40DFD1.xml"/><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sz="8800" dirty="0"/>
              <a:t>Influence of Micronet locations on hyperlocal precipitation measurements in Chicagoland</a:t>
            </a:r>
          </a:p>
        </p:txBody>
      </p:sp>
      <p:sp>
        <p:nvSpPr>
          <p:cNvPr id="2" name="Text Placeholder 1"/>
          <p:cNvSpPr>
            <a:spLocks noGrp="1"/>
          </p:cNvSpPr>
          <p:nvPr>
            <p:ph type="body" sz="quarter" idx="26"/>
          </p:nvPr>
        </p:nvSpPr>
        <p:spPr/>
        <p:txBody>
          <a:bodyPr/>
          <a:lstStyle/>
          <a:p>
            <a:r>
              <a:rPr lang="en-US" dirty="0"/>
              <a:t>Brandon Weart &amp; Joseph O’Brien, Environmental Sciences Division </a:t>
            </a:r>
          </a:p>
        </p:txBody>
      </p:sp>
      <p:sp>
        <p:nvSpPr>
          <p:cNvPr id="4" name="Text Placeholder 3"/>
          <p:cNvSpPr>
            <a:spLocks noGrp="1"/>
          </p:cNvSpPr>
          <p:nvPr>
            <p:ph type="body" sz="quarter" idx="39"/>
          </p:nvPr>
        </p:nvSpPr>
        <p:spPr>
          <a:xfrm>
            <a:off x="163551" y="39599555"/>
            <a:ext cx="31546800" cy="1930400"/>
          </a:xfrm>
        </p:spPr>
        <p:txBody>
          <a:bodyPr/>
          <a:lstStyle/>
          <a:p>
            <a:pPr marL="457200" indent="-457200">
              <a:buFont typeface="Arial" panose="020B0604020202020204" pitchFamily="34" charset="0"/>
              <a:buChar char="•"/>
            </a:pPr>
            <a:r>
              <a:rPr lang="en-US" sz="2800" dirty="0"/>
              <a:t>S.A. Changnon, and N.E. Westcott, “HEAVY RAINSTORMS IN CHICAGO: INCREASING FREQUENCY, ALTERED IMPACTS, AND FUTURE IMPLICATIONS 1,” J American Water </a:t>
            </a:r>
            <a:r>
              <a:rPr lang="en-US" sz="2800" dirty="0" err="1"/>
              <a:t>Resour</a:t>
            </a:r>
            <a:r>
              <a:rPr lang="en-US" sz="2800" dirty="0"/>
              <a:t> Assoc 38(5), 1467–1475 (2002).</a:t>
            </a:r>
          </a:p>
          <a:p>
            <a:pPr marL="457200" indent="-457200">
              <a:buFont typeface="Arial" panose="020B0604020202020204" pitchFamily="34" charset="0"/>
              <a:buChar char="•"/>
            </a:pPr>
            <a:r>
              <a:rPr lang="en-US" sz="2800" dirty="0">
                <a:effectLst/>
              </a:rPr>
              <a:t>J.J. </a:t>
            </a:r>
            <a:r>
              <a:rPr lang="en-US" sz="2800" dirty="0" err="1">
                <a:effectLst/>
              </a:rPr>
              <a:t>Helmus</a:t>
            </a:r>
            <a:r>
              <a:rPr lang="en-US" sz="2800" dirty="0">
                <a:effectLst/>
              </a:rPr>
              <a:t>, and S.M. Collis, “The Python ARM Radar Toolkit (</a:t>
            </a:r>
            <a:r>
              <a:rPr lang="en-US" sz="2800" dirty="0" err="1">
                <a:effectLst/>
              </a:rPr>
              <a:t>Py</a:t>
            </a:r>
            <a:r>
              <a:rPr lang="en-US" sz="2800" dirty="0">
                <a:effectLst/>
              </a:rPr>
              <a:t>-ART), a Library for Working with Weather Radar Data in the Python Programming Language,” JORS </a:t>
            </a:r>
            <a:r>
              <a:rPr lang="en-US" sz="2800" b="1" dirty="0">
                <a:effectLst/>
              </a:rPr>
              <a:t>4</a:t>
            </a:r>
            <a:r>
              <a:rPr lang="en-US" sz="2800" dirty="0">
                <a:effectLst/>
              </a:rPr>
              <a:t>(1), 25 (2016).</a:t>
            </a:r>
          </a:p>
          <a:p>
            <a:pPr marL="457200" indent="-457200">
              <a:buFont typeface="Arial" panose="020B0604020202020204" pitchFamily="34" charset="0"/>
              <a:buChar char="•"/>
            </a:pPr>
            <a:r>
              <a:rPr lang="en-US" sz="2800" dirty="0"/>
              <a:t>Blaylock, B. K. (2024). Herbie: Retrieve Numerical Weather Prediction Model Data (Version 202x.x.x) [Computer software]. https://doi.org/10.5281/zenodo.4567540</a:t>
            </a:r>
          </a:p>
          <a:p>
            <a:pPr marL="457200" indent="-457200">
              <a:buFont typeface="Arial" panose="020B0604020202020204" pitchFamily="34" charset="0"/>
              <a:buChar char="•"/>
            </a:pPr>
            <a:r>
              <a:rPr lang="en-US" sz="2800" i="0" strike="noStrike" dirty="0">
                <a:effectLst/>
              </a:rPr>
              <a:t>Daly, C., R. P. Neilson, and D. L. Phillips, 1994: A Statistical-Topographic Model for Mapping Climatological Precipitation over Mountainous Terrain.</a:t>
            </a:r>
            <a:endParaRPr lang="en-US" sz="2800" dirty="0"/>
          </a:p>
          <a:p>
            <a:endParaRPr lang="en-US" sz="2800" dirty="0"/>
          </a:p>
        </p:txBody>
      </p:sp>
      <p:sp>
        <p:nvSpPr>
          <p:cNvPr id="5" name="Text Placeholder 4"/>
          <p:cNvSpPr>
            <a:spLocks noGrp="1"/>
          </p:cNvSpPr>
          <p:nvPr>
            <p:ph type="body" sz="quarter" idx="40"/>
          </p:nvPr>
        </p:nvSpPr>
        <p:spPr>
          <a:xfrm>
            <a:off x="163551" y="27522811"/>
            <a:ext cx="12778623" cy="932196"/>
          </a:xfrm>
        </p:spPr>
        <p:txBody>
          <a:bodyPr/>
          <a:lstStyle/>
          <a:p>
            <a:r>
              <a:rPr lang="en-US" dirty="0"/>
              <a:t>RESULTS</a:t>
            </a:r>
          </a:p>
        </p:txBody>
      </p:sp>
      <p:sp>
        <p:nvSpPr>
          <p:cNvPr id="6" name="Text Placeholder 5"/>
          <p:cNvSpPr>
            <a:spLocks noGrp="1"/>
          </p:cNvSpPr>
          <p:nvPr>
            <p:ph type="body" sz="quarter" idx="41"/>
          </p:nvPr>
        </p:nvSpPr>
        <p:spPr>
          <a:xfrm>
            <a:off x="16459200" y="27451896"/>
            <a:ext cx="18151770" cy="932196"/>
          </a:xfrm>
        </p:spPr>
        <p:txBody>
          <a:bodyPr/>
          <a:lstStyle/>
          <a:p>
            <a:r>
              <a:rPr lang="en-US" dirty="0"/>
              <a:t>FUTURE DIRECTIONS</a:t>
            </a:r>
          </a:p>
        </p:txBody>
      </p:sp>
      <p:sp>
        <p:nvSpPr>
          <p:cNvPr id="7" name="Text Placeholder 6"/>
          <p:cNvSpPr>
            <a:spLocks noGrp="1"/>
          </p:cNvSpPr>
          <p:nvPr>
            <p:ph type="body" sz="quarter" idx="42"/>
          </p:nvPr>
        </p:nvSpPr>
        <p:spPr>
          <a:xfrm>
            <a:off x="16459200" y="13690785"/>
            <a:ext cx="31340049" cy="992238"/>
          </a:xfrm>
        </p:spPr>
        <p:txBody>
          <a:bodyPr/>
          <a:lstStyle/>
          <a:p>
            <a:r>
              <a:rPr lang="en-US" dirty="0"/>
              <a:t>MAJOR ACCOMPLISHMENTS</a:t>
            </a:r>
          </a:p>
        </p:txBody>
      </p:sp>
      <p:sp>
        <p:nvSpPr>
          <p:cNvPr id="8" name="Text Placeholder 7"/>
          <p:cNvSpPr>
            <a:spLocks noGrp="1"/>
          </p:cNvSpPr>
          <p:nvPr>
            <p:ph type="body" sz="quarter" idx="43"/>
          </p:nvPr>
        </p:nvSpPr>
        <p:spPr>
          <a:xfrm>
            <a:off x="0" y="6490347"/>
            <a:ext cx="31568273" cy="888117"/>
          </a:xfrm>
        </p:spPr>
        <p:txBody>
          <a:bodyPr/>
          <a:lstStyle/>
          <a:p>
            <a:r>
              <a:rPr lang="en-US" dirty="0"/>
              <a:t>MOTIVATION</a:t>
            </a:r>
          </a:p>
        </p:txBody>
      </p:sp>
      <p:sp>
        <p:nvSpPr>
          <p:cNvPr id="9" name="Content Placeholder 8"/>
          <p:cNvSpPr>
            <a:spLocks noGrp="1"/>
          </p:cNvSpPr>
          <p:nvPr>
            <p:ph sz="quarter" idx="56"/>
          </p:nvPr>
        </p:nvSpPr>
        <p:spPr>
          <a:xfrm>
            <a:off x="16931964" y="27451896"/>
            <a:ext cx="14699016" cy="10937852"/>
          </a:xfrm>
          <a:ln>
            <a:noFill/>
          </a:ln>
        </p:spPr>
        <p:txBody>
          <a:bodyPr/>
          <a:lstStyle/>
          <a:p>
            <a:r>
              <a:rPr lang="en-US" dirty="0"/>
              <a:t>This code can be used to further analyze other precipitation events to see the differences in the vertical reflectivity profiles over each location, which could further help to prove that rainfall changes over minute spatial distances.</a:t>
            </a:r>
          </a:p>
          <a:p>
            <a:r>
              <a:rPr lang="en-US" dirty="0"/>
              <a:t>If even more significant differences are noted, the inclusion of other instruments such as disdrometers, could be considered to see how variables such as drop-size distribution change over those small distances. </a:t>
            </a:r>
          </a:p>
          <a:p>
            <a:r>
              <a:rPr lang="en-US" dirty="0"/>
              <a:t>The deployment of such a network can assist operational meteorology, climatology research, urban development, etc.</a:t>
            </a:r>
          </a:p>
        </p:txBody>
      </p:sp>
      <p:sp>
        <p:nvSpPr>
          <p:cNvPr id="19" name="Content Placeholder 18"/>
          <p:cNvSpPr>
            <a:spLocks noGrp="1"/>
          </p:cNvSpPr>
          <p:nvPr>
            <p:ph sz="quarter" idx="57"/>
          </p:nvPr>
        </p:nvSpPr>
        <p:spPr>
          <a:xfrm>
            <a:off x="16459200" y="13310001"/>
            <a:ext cx="32274370" cy="14720019"/>
          </a:xfrm>
          <a:ln>
            <a:noFill/>
          </a:ln>
        </p:spPr>
        <p:txBody>
          <a:bodyPr/>
          <a:lstStyle/>
          <a:p>
            <a:pPr marL="0" indent="0">
              <a:buNone/>
            </a:pPr>
            <a:endParaRPr lang="en-US" dirty="0"/>
          </a:p>
          <a:p>
            <a:r>
              <a:rPr lang="en-US" dirty="0"/>
              <a:t>Multiple python notebooks were created, including one to view vertical reflectivity columns and convective feature detection over each site using the </a:t>
            </a:r>
            <a:r>
              <a:rPr lang="en-US" dirty="0" err="1"/>
              <a:t>Py</a:t>
            </a:r>
            <a:r>
              <a:rPr lang="en-US" dirty="0"/>
              <a:t>-ART software package. A supplemental Herbie notebook was created for model plotting to observe how events were predicted to unfold. </a:t>
            </a:r>
          </a:p>
          <a:p>
            <a:r>
              <a:rPr lang="en-US" dirty="0"/>
              <a:t>Radar derived rainfall rates were calculated and compared with in-situ gauge observations which allowed us to prove the inaccuracy of remote sensing for precipitation accumulation and further explain why a denser, in-situ network is needed. </a:t>
            </a:r>
          </a:p>
          <a:p>
            <a:r>
              <a:rPr lang="en-US" dirty="0"/>
              <a:t>CoCoRaHS data was plotted to view community rain gauge data.</a:t>
            </a:r>
          </a:p>
          <a:p>
            <a:pPr marL="0" indent="0">
              <a:buNone/>
            </a:pPr>
            <a:endParaRPr lang="en-US" dirty="0"/>
          </a:p>
          <a:p>
            <a:endParaRPr lang="en-US" dirty="0"/>
          </a:p>
          <a:p>
            <a:endParaRPr lang="en-US" dirty="0"/>
          </a:p>
          <a:p>
            <a:endParaRPr lang="en-US" dirty="0"/>
          </a:p>
          <a:p>
            <a:pPr marL="0" indent="0">
              <a:buNone/>
            </a:pPr>
            <a:endParaRPr lang="en-US" dirty="0"/>
          </a:p>
          <a:p>
            <a:endParaRPr lang="en-US" dirty="0"/>
          </a:p>
          <a:p>
            <a:endParaRPr lang="en-US" dirty="0"/>
          </a:p>
          <a:p>
            <a:pPr marL="0" indent="0">
              <a:buNone/>
            </a:pPr>
            <a:endParaRPr lang="en-US" dirty="0"/>
          </a:p>
          <a:p>
            <a:endParaRPr lang="en-US" dirty="0"/>
          </a:p>
          <a:p>
            <a:endParaRPr lang="en-US" dirty="0"/>
          </a:p>
          <a:p>
            <a:endParaRPr lang="en-US" dirty="0"/>
          </a:p>
          <a:p>
            <a:endParaRPr lang="en-US" dirty="0"/>
          </a:p>
          <a:p>
            <a:endParaRPr lang="en-US" dirty="0"/>
          </a:p>
          <a:p>
            <a:endParaRPr lang="en-US" dirty="0"/>
          </a:p>
        </p:txBody>
      </p:sp>
      <p:sp>
        <p:nvSpPr>
          <p:cNvPr id="18" name="Content Placeholder 17"/>
          <p:cNvSpPr>
            <a:spLocks noGrp="1"/>
          </p:cNvSpPr>
          <p:nvPr>
            <p:ph sz="quarter" idx="58"/>
          </p:nvPr>
        </p:nvSpPr>
        <p:spPr>
          <a:xfrm>
            <a:off x="488634" y="6700537"/>
            <a:ext cx="31546800" cy="7391400"/>
          </a:xfrm>
          <a:ln>
            <a:noFill/>
          </a:ln>
        </p:spPr>
        <p:txBody>
          <a:bodyPr/>
          <a:lstStyle/>
          <a:p>
            <a:r>
              <a:rPr lang="en-US" dirty="0"/>
              <a:t>The impact of heavy rainfall and flash flooding is well understood, but the spatial scale over which rainfall accumulation and flooding potential can change remains unclear. While previous studies have found discernable differences in accumulation with a dense network of rain gauges in the Chicagoland area, </a:t>
            </a:r>
            <a:r>
              <a:rPr lang="en-US" b="1" dirty="0"/>
              <a:t>are these existing networks and observations enough to capture accurate precipitation measurements and extremes? </a:t>
            </a:r>
            <a:endParaRPr lang="en-US" dirty="0"/>
          </a:p>
          <a:p>
            <a:r>
              <a:rPr lang="en-US" dirty="0"/>
              <a:t>Rain Gauges at the ATMOS 60 m Tower in Lemont, IL (ANL), and the Sawmill Creek (USGS) will be used as a proxy for capturing local extremes. These gauges are 1.44 miles (2.31 km) apart and provide accurate depictions of rainfall at their respective sites. </a:t>
            </a:r>
          </a:p>
          <a:p>
            <a:r>
              <a:rPr lang="en-US" dirty="0"/>
              <a:t>Three events covering different modes of precipitation are analyzed and determine whether the current network accurately observes local extremes: June 23</a:t>
            </a:r>
            <a:r>
              <a:rPr lang="en-US" baseline="30000" dirty="0"/>
              <a:t>rd</a:t>
            </a:r>
            <a:r>
              <a:rPr lang="en-US" dirty="0"/>
              <a:t>, 2024 (Convective-Stratiform), June 5</a:t>
            </a:r>
            <a:r>
              <a:rPr lang="en-US" baseline="30000" dirty="0"/>
              <a:t>th</a:t>
            </a:r>
            <a:r>
              <a:rPr lang="en-US" dirty="0"/>
              <a:t>, 2024 (Convective), and Sept 11-12</a:t>
            </a:r>
            <a:r>
              <a:rPr lang="en-US" baseline="30000" dirty="0"/>
              <a:t>th</a:t>
            </a:r>
            <a:r>
              <a:rPr lang="en-US" dirty="0"/>
              <a:t>, 2022 (Stratiform with banding).</a:t>
            </a:r>
          </a:p>
        </p:txBody>
      </p:sp>
      <p:pic>
        <p:nvPicPr>
          <p:cNvPr id="16" name="Content Placeholder 56">
            <a:extLst>
              <a:ext uri="{FF2B5EF4-FFF2-40B4-BE49-F238E27FC236}">
                <a16:creationId xmlns:a16="http://schemas.microsoft.com/office/drawing/2014/main" id="{E1A540F9-C698-0A00-3368-958B52FF01B9}"/>
              </a:ext>
            </a:extLst>
          </p:cNvPr>
          <p:cNvPicPr>
            <a:picLocks noGrp="1"/>
          </p:cNvPicPr>
          <p:nvPr>
            <p:ph type="pic" sz="quarter" idx="55"/>
          </p:nvPr>
        </p:nvPicPr>
        <p:blipFill rotWithShape="1">
          <a:blip r:embed="rId4"/>
          <a:srcRect l="2788" r="440"/>
          <a:stretch/>
        </p:blipFill>
        <p:spPr>
          <a:xfrm>
            <a:off x="50139" y="15578802"/>
            <a:ext cx="14727678" cy="11167226"/>
          </a:xfrm>
        </p:spPr>
      </p:pic>
      <p:pic>
        <p:nvPicPr>
          <p:cNvPr id="23" name="Picture Placeholder 22" descr="A map of the united states&#10;&#10;Description automatically generated">
            <a:extLst>
              <a:ext uri="{FF2B5EF4-FFF2-40B4-BE49-F238E27FC236}">
                <a16:creationId xmlns:a16="http://schemas.microsoft.com/office/drawing/2014/main" id="{9A802960-3B32-6676-4F08-E75C3347DD8F}"/>
              </a:ext>
            </a:extLst>
          </p:cNvPr>
          <p:cNvPicPr>
            <a:picLocks noGrp="1"/>
          </p:cNvPicPr>
          <p:nvPr>
            <p:ph type="pic" sz="quarter" idx="54"/>
          </p:nvPr>
        </p:nvPicPr>
        <p:blipFill>
          <a:blip r:embed="rId5"/>
          <a:stretch>
            <a:fillRect/>
          </a:stretch>
        </p:blipFill>
        <p:spPr>
          <a:xfrm>
            <a:off x="24728692" y="19815766"/>
            <a:ext cx="8200079" cy="7027399"/>
          </a:xfrm>
        </p:spPr>
      </p:pic>
      <p:sp>
        <p:nvSpPr>
          <p:cNvPr id="36" name="Content Placeholder 35">
            <a:extLst>
              <a:ext uri="{FF2B5EF4-FFF2-40B4-BE49-F238E27FC236}">
                <a16:creationId xmlns:a16="http://schemas.microsoft.com/office/drawing/2014/main" id="{56302120-1968-779F-2B9D-D8784092126C}"/>
              </a:ext>
            </a:extLst>
          </p:cNvPr>
          <p:cNvSpPr>
            <a:spLocks noGrp="1"/>
          </p:cNvSpPr>
          <p:nvPr>
            <p:ph sz="quarter" idx="44"/>
          </p:nvPr>
        </p:nvSpPr>
        <p:spPr>
          <a:xfrm>
            <a:off x="478408" y="27481692"/>
            <a:ext cx="15834356" cy="7467600"/>
          </a:xfrm>
          <a:ln>
            <a:noFill/>
          </a:ln>
        </p:spPr>
        <p:txBody>
          <a:bodyPr/>
          <a:lstStyle/>
          <a:p>
            <a:r>
              <a:rPr lang="en-US" dirty="0"/>
              <a:t>Results pulled form the vertical column analysis (Fig 2) indicate that convective precipitation is responsible for most rainfall, even within mostly stratiform events. It is also important to note that the intensity of the convective cores over each location are different, and therefore a difference in rainfall rate and accumulation can be observed.</a:t>
            </a:r>
          </a:p>
          <a:p>
            <a:r>
              <a:rPr lang="en-US" dirty="0"/>
              <a:t>Given the drastic difference in radar and gauge measurements, it is apparent that radar and remote sensing is not adequate for filling in the gaps.</a:t>
            </a:r>
          </a:p>
          <a:p>
            <a:r>
              <a:rPr lang="en-US" dirty="0"/>
              <a:t>Regional analysis in Figure 3 shows the precipitation forecast compared to the actual observed accumulation, showing some consistency with the location of the maximums, as well as their localized nature.  </a:t>
            </a:r>
          </a:p>
          <a:p>
            <a:endParaRPr lang="en-US" dirty="0"/>
          </a:p>
        </p:txBody>
      </p:sp>
      <p:pic>
        <p:nvPicPr>
          <p:cNvPr id="47" name="Picture 46" descr="A close-up of a chart&#10;&#10;Description automatically generated">
            <a:extLst>
              <a:ext uri="{FF2B5EF4-FFF2-40B4-BE49-F238E27FC236}">
                <a16:creationId xmlns:a16="http://schemas.microsoft.com/office/drawing/2014/main" id="{3EECC063-1127-6E94-492D-79F55035B3A4}"/>
              </a:ext>
            </a:extLst>
          </p:cNvPr>
          <p:cNvPicPr>
            <a:picLocks noChangeAspect="1"/>
          </p:cNvPicPr>
          <p:nvPr/>
        </p:nvPicPr>
        <p:blipFill>
          <a:blip r:embed="rId6"/>
          <a:stretch>
            <a:fillRect/>
          </a:stretch>
        </p:blipFill>
        <p:spPr>
          <a:xfrm>
            <a:off x="624844" y="34655925"/>
            <a:ext cx="16307120" cy="4137414"/>
          </a:xfrm>
          <a:prstGeom prst="rect">
            <a:avLst/>
          </a:prstGeom>
        </p:spPr>
      </p:pic>
      <p:sp>
        <p:nvSpPr>
          <p:cNvPr id="3" name="TextBox 2">
            <a:extLst>
              <a:ext uri="{FF2B5EF4-FFF2-40B4-BE49-F238E27FC236}">
                <a16:creationId xmlns:a16="http://schemas.microsoft.com/office/drawing/2014/main" id="{CDF94413-44C8-19F0-4202-6E6BC71B19DD}"/>
              </a:ext>
            </a:extLst>
          </p:cNvPr>
          <p:cNvSpPr txBox="1"/>
          <p:nvPr/>
        </p:nvSpPr>
        <p:spPr>
          <a:xfrm>
            <a:off x="17533584" y="12994737"/>
            <a:ext cx="14724415" cy="523220"/>
          </a:xfrm>
          <a:prstGeom prst="rect">
            <a:avLst/>
          </a:prstGeom>
          <a:noFill/>
        </p:spPr>
        <p:txBody>
          <a:bodyPr wrap="square" rtlCol="0">
            <a:spAutoFit/>
          </a:bodyPr>
          <a:lstStyle/>
          <a:p>
            <a:r>
              <a:rPr lang="en-US" sz="2800" dirty="0"/>
              <a:t>Figure 1: CROCUS instruments deployed at the University of Illinois – Chicago Greenhouse.</a:t>
            </a:r>
          </a:p>
        </p:txBody>
      </p:sp>
      <p:sp>
        <p:nvSpPr>
          <p:cNvPr id="10" name="TextBox 9">
            <a:extLst>
              <a:ext uri="{FF2B5EF4-FFF2-40B4-BE49-F238E27FC236}">
                <a16:creationId xmlns:a16="http://schemas.microsoft.com/office/drawing/2014/main" id="{A1657C8E-982F-1771-EF10-875D5EA64D21}"/>
              </a:ext>
            </a:extLst>
          </p:cNvPr>
          <p:cNvSpPr txBox="1"/>
          <p:nvPr/>
        </p:nvSpPr>
        <p:spPr>
          <a:xfrm>
            <a:off x="900724" y="26663265"/>
            <a:ext cx="14254490" cy="1077218"/>
          </a:xfrm>
          <a:prstGeom prst="rect">
            <a:avLst/>
          </a:prstGeom>
          <a:noFill/>
        </p:spPr>
        <p:txBody>
          <a:bodyPr wrap="square" rtlCol="0">
            <a:spAutoFit/>
          </a:bodyPr>
          <a:lstStyle/>
          <a:p>
            <a:r>
              <a:rPr lang="en-US" sz="3200" dirty="0"/>
              <a:t>Figure 2: Precipitation comparison showcasing the vertical radar reflectivity column and derived rain rates between ATMOS and Sawmill creek gauges.</a:t>
            </a:r>
          </a:p>
        </p:txBody>
      </p:sp>
      <p:sp>
        <p:nvSpPr>
          <p:cNvPr id="11" name="TextBox 10">
            <a:extLst>
              <a:ext uri="{FF2B5EF4-FFF2-40B4-BE49-F238E27FC236}">
                <a16:creationId xmlns:a16="http://schemas.microsoft.com/office/drawing/2014/main" id="{F49C1D72-835A-84F0-0841-4DFE729CCB92}"/>
              </a:ext>
            </a:extLst>
          </p:cNvPr>
          <p:cNvSpPr txBox="1"/>
          <p:nvPr/>
        </p:nvSpPr>
        <p:spPr>
          <a:xfrm>
            <a:off x="15383814" y="26697841"/>
            <a:ext cx="14254490" cy="1077218"/>
          </a:xfrm>
          <a:prstGeom prst="rect">
            <a:avLst/>
          </a:prstGeom>
          <a:noFill/>
        </p:spPr>
        <p:txBody>
          <a:bodyPr wrap="square" rtlCol="0">
            <a:spAutoFit/>
          </a:bodyPr>
          <a:lstStyle/>
          <a:p>
            <a:r>
              <a:rPr lang="en-US" sz="3200" dirty="0"/>
              <a:t>Figure 3: CoCoRaHS Data (Left) and 00z HRRR QPF forecast (Right) for the June 23</a:t>
            </a:r>
            <a:r>
              <a:rPr lang="en-US" sz="3200" baseline="30000" dirty="0"/>
              <a:t>rd</a:t>
            </a:r>
            <a:r>
              <a:rPr lang="en-US" sz="3200" dirty="0"/>
              <a:t> event. </a:t>
            </a:r>
          </a:p>
        </p:txBody>
      </p:sp>
      <p:sp>
        <p:nvSpPr>
          <p:cNvPr id="12" name="TextBox 11">
            <a:extLst>
              <a:ext uri="{FF2B5EF4-FFF2-40B4-BE49-F238E27FC236}">
                <a16:creationId xmlns:a16="http://schemas.microsoft.com/office/drawing/2014/main" id="{65614AE9-36F9-1D61-B4EC-57FAFD9F9A5F}"/>
              </a:ext>
            </a:extLst>
          </p:cNvPr>
          <p:cNvSpPr txBox="1"/>
          <p:nvPr/>
        </p:nvSpPr>
        <p:spPr>
          <a:xfrm>
            <a:off x="900724" y="34304934"/>
            <a:ext cx="14254490" cy="584775"/>
          </a:xfrm>
          <a:prstGeom prst="rect">
            <a:avLst/>
          </a:prstGeom>
          <a:noFill/>
        </p:spPr>
        <p:txBody>
          <a:bodyPr wrap="square" rtlCol="0">
            <a:spAutoFit/>
          </a:bodyPr>
          <a:lstStyle/>
          <a:p>
            <a:r>
              <a:rPr lang="en-US" sz="3200" dirty="0"/>
              <a:t>Table 1: Metrics for all three events analyzed.</a:t>
            </a:r>
          </a:p>
        </p:txBody>
      </p:sp>
      <p:sp>
        <p:nvSpPr>
          <p:cNvPr id="25" name="TextBox 24">
            <a:extLst>
              <a:ext uri="{FF2B5EF4-FFF2-40B4-BE49-F238E27FC236}">
                <a16:creationId xmlns:a16="http://schemas.microsoft.com/office/drawing/2014/main" id="{EC9BD1C7-64E5-B05A-75D3-6004EA725BBF}"/>
              </a:ext>
            </a:extLst>
          </p:cNvPr>
          <p:cNvSpPr txBox="1"/>
          <p:nvPr/>
        </p:nvSpPr>
        <p:spPr>
          <a:xfrm>
            <a:off x="16785529" y="33849709"/>
            <a:ext cx="7242872" cy="4943630"/>
          </a:xfrm>
          <a:prstGeom prst="rect">
            <a:avLst/>
          </a:prstGeom>
          <a:noFill/>
        </p:spPr>
        <p:txBody>
          <a:bodyPr wrap="square" rtlCol="0">
            <a:spAutoFit/>
          </a:bodyPr>
          <a:lstStyle/>
          <a:p>
            <a:r>
              <a:rPr lang="en-US" sz="4400" b="1" dirty="0">
                <a:solidFill>
                  <a:schemeClr val="tx1">
                    <a:lumMod val="50000"/>
                  </a:schemeClr>
                </a:solidFill>
              </a:rPr>
              <a:t>Safety</a:t>
            </a:r>
          </a:p>
          <a:p>
            <a:pPr marL="571500" indent="-571500">
              <a:buFont typeface="Arial" panose="020B0604020202020204" pitchFamily="34" charset="0"/>
              <a:buChar char="•"/>
            </a:pPr>
            <a:r>
              <a:rPr lang="en-US" sz="3600" b="1" dirty="0">
                <a:solidFill>
                  <a:schemeClr val="tx1">
                    <a:lumMod val="50000"/>
                  </a:schemeClr>
                </a:solidFill>
              </a:rPr>
              <a:t>Adequate PPE was used along with the required job trainings and HEW clearance for field work! If you don’t have those, don’t do field work!</a:t>
            </a:r>
          </a:p>
          <a:p>
            <a:endParaRPr lang="en-US" sz="4400" dirty="0"/>
          </a:p>
        </p:txBody>
      </p:sp>
      <p:pic>
        <p:nvPicPr>
          <p:cNvPr id="29" name="Graphic 28">
            <a:extLst>
              <a:ext uri="{FF2B5EF4-FFF2-40B4-BE49-F238E27FC236}">
                <a16:creationId xmlns:a16="http://schemas.microsoft.com/office/drawing/2014/main" id="{67F42617-AF4D-A3FE-66F7-554D78DD2B0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4895791" y="3535862"/>
            <a:ext cx="8143875" cy="2476500"/>
          </a:xfrm>
          <a:prstGeom prst="rect">
            <a:avLst/>
          </a:prstGeom>
        </p:spPr>
      </p:pic>
      <p:sp>
        <p:nvSpPr>
          <p:cNvPr id="31" name="TextBox 30">
            <a:extLst>
              <a:ext uri="{FF2B5EF4-FFF2-40B4-BE49-F238E27FC236}">
                <a16:creationId xmlns:a16="http://schemas.microsoft.com/office/drawing/2014/main" id="{39B60EF8-FB68-0EA0-847F-0CC59B1FB4B6}"/>
              </a:ext>
            </a:extLst>
          </p:cNvPr>
          <p:cNvSpPr txBox="1"/>
          <p:nvPr/>
        </p:nvSpPr>
        <p:spPr>
          <a:xfrm>
            <a:off x="14562285" y="41414052"/>
            <a:ext cx="10972800" cy="1692771"/>
          </a:xfrm>
          <a:prstGeom prst="rect">
            <a:avLst/>
          </a:prstGeom>
          <a:noFill/>
        </p:spPr>
        <p:txBody>
          <a:bodyPr wrap="square" rtlCol="0">
            <a:spAutoFit/>
          </a:bodyPr>
          <a:lstStyle/>
          <a:p>
            <a:r>
              <a:rPr lang="en-US" sz="2600" b="1" dirty="0"/>
              <a:t>This material is based upon work supported by the U.S. Department of Energy, Office of Science, Office of Biological and Environmental Research’s Urban Integrated Field Laboratories CROCUS project research activity, under Contract Number DE-AC02- 06CH11357 .</a:t>
            </a:r>
          </a:p>
        </p:txBody>
      </p:sp>
      <p:pic>
        <p:nvPicPr>
          <p:cNvPr id="33" name="Picture 32" descr="A qr code with a dinosaur&#10;&#10;Description automatically generated">
            <a:extLst>
              <a:ext uri="{FF2B5EF4-FFF2-40B4-BE49-F238E27FC236}">
                <a16:creationId xmlns:a16="http://schemas.microsoft.com/office/drawing/2014/main" id="{F0E04BFA-2A6E-ADBD-D3AF-D473F1461819}"/>
              </a:ext>
            </a:extLst>
          </p:cNvPr>
          <p:cNvPicPr>
            <a:picLocks noChangeAspect="1"/>
          </p:cNvPicPr>
          <p:nvPr/>
        </p:nvPicPr>
        <p:blipFill>
          <a:blip r:embed="rId9"/>
          <a:stretch>
            <a:fillRect/>
          </a:stretch>
        </p:blipFill>
        <p:spPr>
          <a:xfrm>
            <a:off x="11956742" y="41486805"/>
            <a:ext cx="2465533" cy="2255150"/>
          </a:xfrm>
          <a:prstGeom prst="rect">
            <a:avLst/>
          </a:prstGeom>
        </p:spPr>
      </p:pic>
      <p:sp>
        <p:nvSpPr>
          <p:cNvPr id="14" name="TextBox 13">
            <a:extLst>
              <a:ext uri="{FF2B5EF4-FFF2-40B4-BE49-F238E27FC236}">
                <a16:creationId xmlns:a16="http://schemas.microsoft.com/office/drawing/2014/main" id="{6ACB509B-633E-DD56-ADA4-112809F0F5D4}"/>
              </a:ext>
            </a:extLst>
          </p:cNvPr>
          <p:cNvSpPr txBox="1"/>
          <p:nvPr/>
        </p:nvSpPr>
        <p:spPr>
          <a:xfrm>
            <a:off x="9808878" y="41999567"/>
            <a:ext cx="2261290" cy="1569660"/>
          </a:xfrm>
          <a:prstGeom prst="rect">
            <a:avLst/>
          </a:prstGeom>
          <a:noFill/>
        </p:spPr>
        <p:txBody>
          <a:bodyPr wrap="square" rtlCol="0">
            <a:spAutoFit/>
          </a:bodyPr>
          <a:lstStyle/>
          <a:p>
            <a:r>
              <a:rPr lang="en-US" sz="2400" dirty="0"/>
              <a:t>QR Code to GitHub repository for the project</a:t>
            </a:r>
          </a:p>
        </p:txBody>
      </p:sp>
      <p:pic>
        <p:nvPicPr>
          <p:cNvPr id="24" name="Picture Placeholder 23" descr="A grass field with trees and buildings in the background&#10;&#10;Description automatically generated">
            <a:extLst>
              <a:ext uri="{FF2B5EF4-FFF2-40B4-BE49-F238E27FC236}">
                <a16:creationId xmlns:a16="http://schemas.microsoft.com/office/drawing/2014/main" id="{5F8BEB90-247C-5FE2-DA74-4D012E7E354C}"/>
              </a:ext>
            </a:extLst>
          </p:cNvPr>
          <p:cNvPicPr>
            <a:picLocks noGrp="1" noChangeAspect="1"/>
          </p:cNvPicPr>
          <p:nvPr>
            <p:ph type="pic" sz="quarter" idx="52"/>
          </p:nvPr>
        </p:nvPicPr>
        <p:blipFill>
          <a:blip r:embed="rId10"/>
          <a:srcRect t="22391" b="22391"/>
          <a:stretch>
            <a:fillRect/>
          </a:stretch>
        </p:blipFill>
        <p:spPr>
          <a:xfrm>
            <a:off x="16931964" y="6683154"/>
            <a:ext cx="15133637" cy="6267450"/>
          </a:xfrm>
        </p:spPr>
      </p:pic>
      <p:pic>
        <p:nvPicPr>
          <p:cNvPr id="27" name="Picture 26" descr="A machine on a stand in a grassy area&#10;&#10;Description automatically generated">
            <a:extLst>
              <a:ext uri="{FF2B5EF4-FFF2-40B4-BE49-F238E27FC236}">
                <a16:creationId xmlns:a16="http://schemas.microsoft.com/office/drawing/2014/main" id="{505FF7E3-6935-5B91-C5CD-7D5A3EA24F44}"/>
              </a:ext>
            </a:extLst>
          </p:cNvPr>
          <p:cNvPicPr>
            <a:picLocks noChangeAspect="1"/>
          </p:cNvPicPr>
          <p:nvPr/>
        </p:nvPicPr>
        <p:blipFill>
          <a:blip r:embed="rId11"/>
          <a:stretch>
            <a:fillRect/>
          </a:stretch>
        </p:blipFill>
        <p:spPr>
          <a:xfrm>
            <a:off x="23926190" y="33680924"/>
            <a:ext cx="3903500" cy="4943630"/>
          </a:xfrm>
          <a:prstGeom prst="rect">
            <a:avLst/>
          </a:prstGeom>
        </p:spPr>
      </p:pic>
      <p:sp>
        <p:nvSpPr>
          <p:cNvPr id="28" name="TextBox 27">
            <a:extLst>
              <a:ext uri="{FF2B5EF4-FFF2-40B4-BE49-F238E27FC236}">
                <a16:creationId xmlns:a16="http://schemas.microsoft.com/office/drawing/2014/main" id="{611B4BC5-1670-500D-4697-B39463A30521}"/>
              </a:ext>
            </a:extLst>
          </p:cNvPr>
          <p:cNvSpPr txBox="1"/>
          <p:nvPr/>
        </p:nvSpPr>
        <p:spPr>
          <a:xfrm>
            <a:off x="28194000" y="34304934"/>
            <a:ext cx="4495800" cy="2062103"/>
          </a:xfrm>
          <a:prstGeom prst="rect">
            <a:avLst/>
          </a:prstGeom>
          <a:noFill/>
        </p:spPr>
        <p:txBody>
          <a:bodyPr wrap="square" rtlCol="0">
            <a:spAutoFit/>
          </a:bodyPr>
          <a:lstStyle/>
          <a:p>
            <a:r>
              <a:rPr lang="en-US" sz="3200" dirty="0"/>
              <a:t>Figure 4: One of the Waggle RDP Nodes used for in-situ observations.</a:t>
            </a:r>
          </a:p>
        </p:txBody>
      </p:sp>
      <p:pic>
        <p:nvPicPr>
          <p:cNvPr id="30" name="Picture Placeholder 29" descr="A screen shot of a map&#10;&#10;Description automatically generated">
            <a:extLst>
              <a:ext uri="{FF2B5EF4-FFF2-40B4-BE49-F238E27FC236}">
                <a16:creationId xmlns:a16="http://schemas.microsoft.com/office/drawing/2014/main" id="{7A665DEC-F477-0026-04CD-0339E7EA651B}"/>
              </a:ext>
            </a:extLst>
          </p:cNvPr>
          <p:cNvPicPr>
            <a:picLocks noGrp="1" noChangeAspect="1"/>
          </p:cNvPicPr>
          <p:nvPr>
            <p:ph type="pic" sz="quarter" idx="53"/>
          </p:nvPr>
        </p:nvPicPr>
        <p:blipFill>
          <a:blip r:embed="rId12"/>
          <a:srcRect l="6734" r="6734"/>
          <a:stretch>
            <a:fillRect/>
          </a:stretch>
        </p:blipFill>
        <p:spPr>
          <a:xfrm>
            <a:off x="15628402" y="20292855"/>
            <a:ext cx="9108572" cy="6481913"/>
          </a:xfrm>
        </p:spPr>
      </p:pic>
    </p:spTree>
    <p:extLst>
      <p:ext uri="{BB962C8B-B14F-4D97-AF65-F5344CB8AC3E}">
        <p14:creationId xmlns:p14="http://schemas.microsoft.com/office/powerpoint/2010/main" val="18497453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B32A728-D4E2-B3B6-9DF6-F40C6402C1E4}"/>
              </a:ext>
            </a:extLst>
          </p:cNvPr>
          <p:cNvSpPr>
            <a:spLocks noGrp="1"/>
          </p:cNvSpPr>
          <p:nvPr>
            <p:ph type="title"/>
          </p:nvPr>
        </p:nvSpPr>
        <p:spPr/>
        <p:txBody>
          <a:bodyPr/>
          <a:lstStyle/>
          <a:p>
            <a:r>
              <a:rPr lang="en-US" dirty="0"/>
              <a:t>Abstract</a:t>
            </a:r>
          </a:p>
        </p:txBody>
      </p:sp>
      <p:sp>
        <p:nvSpPr>
          <p:cNvPr id="5" name="Text Placeholder 4">
            <a:extLst>
              <a:ext uri="{FF2B5EF4-FFF2-40B4-BE49-F238E27FC236}">
                <a16:creationId xmlns:a16="http://schemas.microsoft.com/office/drawing/2014/main" id="{76CBF0A9-4C54-3B03-0E2E-F5A60F026775}"/>
              </a:ext>
            </a:extLst>
          </p:cNvPr>
          <p:cNvSpPr>
            <a:spLocks noGrp="1"/>
          </p:cNvSpPr>
          <p:nvPr>
            <p:ph type="body" sz="quarter" idx="26"/>
          </p:nvPr>
        </p:nvSpPr>
        <p:spPr>
          <a:xfrm>
            <a:off x="0" y="7952874"/>
            <a:ext cx="31100713" cy="27342966"/>
          </a:xfrm>
        </p:spPr>
        <p:txBody>
          <a:bodyPr>
            <a:normAutofit/>
          </a:bodyPr>
          <a:lstStyle/>
          <a:p>
            <a:pPr algn="ctr">
              <a:lnSpc>
                <a:spcPct val="200000"/>
              </a:lnSpc>
            </a:pPr>
            <a:r>
              <a:rPr lang="en-US" sz="5800" b="0" i="0" u="none" strike="noStrike" dirty="0">
                <a:solidFill>
                  <a:srgbClr val="000000"/>
                </a:solidFill>
                <a:effectLst/>
                <a:latin typeface="Arial" panose="020B0604020202020204" pitchFamily="34" charset="0"/>
              </a:rPr>
              <a:t>Precipitation accumulation measurements are known to be accurate for events covering large areas, such as stratiform precipitation. Observations of localized extreme precipitation events, often caused by convective storms, suffer from inaccuracies due to their localized nature, fast motion, and varying intensity over the affected area. Our current measurement system does not account for these issues as it is not dense enough. This study aims to determine the adequate size needed for a network of densely packed in-situ precipitation gauges to fill in the current gaps in our network. Studies at the Argonne Testbed for Multiscale Observational Science (ATMOS) were conducted to find the necessary spacing for capturing these localized convective precipitation events. Comparisons of radar-derived precipitation to in-situ observations for three separate events covering stratiform, convective, and dual-mode precipitation were conducted to discover whether radar can fill the current gaps or if a denser network of in-situ observations is needed. </a:t>
            </a:r>
            <a:endParaRPr lang="en-US" sz="5800" dirty="0"/>
          </a:p>
        </p:txBody>
      </p:sp>
      <p:sp>
        <p:nvSpPr>
          <p:cNvPr id="7" name="Text Placeholder 6">
            <a:extLst>
              <a:ext uri="{FF2B5EF4-FFF2-40B4-BE49-F238E27FC236}">
                <a16:creationId xmlns:a16="http://schemas.microsoft.com/office/drawing/2014/main" id="{3EB04CB6-8218-36F4-C332-62CFB5B8B871}"/>
              </a:ext>
            </a:extLst>
          </p:cNvPr>
          <p:cNvSpPr>
            <a:spLocks noGrp="1"/>
          </p:cNvSpPr>
          <p:nvPr>
            <p:ph type="body" sz="quarter" idx="39"/>
          </p:nvPr>
        </p:nvSpPr>
        <p:spPr/>
        <p:txBody>
          <a:bodyPr/>
          <a:lstStyle/>
          <a:p>
            <a:endParaRPr lang="en-US" dirty="0"/>
          </a:p>
        </p:txBody>
      </p:sp>
    </p:spTree>
    <p:extLst>
      <p:ext uri="{BB962C8B-B14F-4D97-AF65-F5344CB8AC3E}">
        <p14:creationId xmlns:p14="http://schemas.microsoft.com/office/powerpoint/2010/main" val="40919722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presentation_4x3 1-11-16">
  <a:themeElements>
    <a:clrScheme name="Argonne Scientific Posters">
      <a:dk1>
        <a:srgbClr val="47484A"/>
      </a:dk1>
      <a:lt1>
        <a:srgbClr val="FFFFFF"/>
      </a:lt1>
      <a:dk2>
        <a:srgbClr val="0082CA"/>
      </a:dk2>
      <a:lt2>
        <a:srgbClr val="F8B200"/>
      </a:lt2>
      <a:accent1>
        <a:srgbClr val="77B300"/>
      </a:accent1>
      <a:accent2>
        <a:srgbClr val="00609C"/>
      </a:accent2>
      <a:accent3>
        <a:srgbClr val="5B0091"/>
      </a:accent3>
      <a:accent4>
        <a:srgbClr val="FF7900"/>
      </a:accent4>
      <a:accent5>
        <a:srgbClr val="00A19C"/>
      </a:accent5>
      <a:accent6>
        <a:srgbClr val="CD202C"/>
      </a:accent6>
      <a:hlink>
        <a:srgbClr val="000000"/>
      </a:hlink>
      <a:folHlink>
        <a:srgbClr val="666666"/>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presentation_4x3 1-11-16</Template>
  <TotalTime>7063</TotalTime>
  <Words>972</Words>
  <Application>Microsoft Office PowerPoint</Application>
  <PresentationFormat>Custom</PresentationFormat>
  <Paragraphs>47</Paragraphs>
  <Slides>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Wingdings</vt:lpstr>
      <vt:lpstr>presentation_4x3 1-11-16</vt:lpstr>
      <vt:lpstr>Influence of Micronet locations on hyperlocal precipitation measurements in Chicagoland</vt:lpstr>
      <vt:lpstr>Abstract</vt:lpstr>
    </vt:vector>
  </TitlesOfParts>
  <Company>M7Graphics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MJ</dc:creator>
  <cp:lastModifiedBy>Brandon Weart</cp:lastModifiedBy>
  <cp:revision>199</cp:revision>
  <cp:lastPrinted>2017-11-10T15:06:27Z</cp:lastPrinted>
  <dcterms:created xsi:type="dcterms:W3CDTF">2016-01-12T15:59:02Z</dcterms:created>
  <dcterms:modified xsi:type="dcterms:W3CDTF">2024-08-01T22:34:02Z</dcterms:modified>
</cp:coreProperties>
</file>